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05" r:id="rId4"/>
    <p:sldMasterId id="2147483706" r:id="rId5"/>
    <p:sldMasterId id="2147483707" r:id="rId6"/>
    <p:sldMasterId id="214748370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1.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11" Type="http://schemas.openxmlformats.org/officeDocument/2006/relationships/slide" Target="slides/slide3.xml"/><Relationship Id="rId33" Type="http://schemas.openxmlformats.org/officeDocument/2006/relationships/slide" Target="slides/slide25.xml"/><Relationship Id="rId10" Type="http://schemas.openxmlformats.org/officeDocument/2006/relationships/slide" Target="slides/slide2.xml"/><Relationship Id="rId32" Type="http://schemas.openxmlformats.org/officeDocument/2006/relationships/slide" Target="slides/slide24.xml"/><Relationship Id="rId13" Type="http://schemas.openxmlformats.org/officeDocument/2006/relationships/slide" Target="slides/slide5.xml"/><Relationship Id="rId35" Type="http://schemas.openxmlformats.org/officeDocument/2006/relationships/slide" Target="slides/slide27.xml"/><Relationship Id="rId12" Type="http://schemas.openxmlformats.org/officeDocument/2006/relationships/slide" Target="slides/slide4.xml"/><Relationship Id="rId34" Type="http://schemas.openxmlformats.org/officeDocument/2006/relationships/slide" Target="slides/slide26.xml"/><Relationship Id="rId15" Type="http://schemas.openxmlformats.org/officeDocument/2006/relationships/slide" Target="slides/slide7.xml"/><Relationship Id="rId37" Type="http://schemas.openxmlformats.org/officeDocument/2006/relationships/slide" Target="slides/slide29.xml"/><Relationship Id="rId14" Type="http://schemas.openxmlformats.org/officeDocument/2006/relationships/slide" Target="slides/slide6.xml"/><Relationship Id="rId36" Type="http://schemas.openxmlformats.org/officeDocument/2006/relationships/slide" Target="slides/slide28.xml"/><Relationship Id="rId17" Type="http://schemas.openxmlformats.org/officeDocument/2006/relationships/slide" Target="slides/slide9.xml"/><Relationship Id="rId16" Type="http://schemas.openxmlformats.org/officeDocument/2006/relationships/slide" Target="slides/slide8.xml"/><Relationship Id="rId38" Type="http://schemas.openxmlformats.org/officeDocument/2006/relationships/slide" Target="slides/slide30.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4.png>
</file>

<file path=ppt/media/image16.png>
</file>

<file path=ppt/media/image17.png>
</file>

<file path=ppt/media/image18.png>
</file>

<file path=ppt/media/image19.png>
</file>

<file path=ppt/media/image20.png>
</file>

<file path=ppt/media/image22.png>
</file>

<file path=ppt/media/image23.png>
</file>

<file path=ppt/media/image24.png>
</file>

<file path=ppt/media/image26.png>
</file>

<file path=ppt/media/image29.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0" Type="http://schemas.openxmlformats.org/officeDocument/2006/relationships/hyperlink" Target="https://es.wikipedia.org/wiki/Oracle_Database" TargetMode="External"/><Relationship Id="rId11" Type="http://schemas.openxmlformats.org/officeDocument/2006/relationships/hyperlink" Target="https://es.wikipedia.org/wiki/Servidor_HTTP_Apache" TargetMode="External"/><Relationship Id="rId10" Type="http://schemas.openxmlformats.org/officeDocument/2006/relationships/hyperlink" Target="https://es.wikipedia.org/wiki/InnoDB" TargetMode="External"/><Relationship Id="rId21" Type="http://schemas.openxmlformats.org/officeDocument/2006/relationships/hyperlink" Target="https://es.wikipedia.org/wiki/MySQL" TargetMode="External"/><Relationship Id="rId13" Type="http://schemas.openxmlformats.org/officeDocument/2006/relationships/hyperlink" Target="https://es.wikipedia.org/wiki/Empresa_privada" TargetMode="External"/><Relationship Id="rId12" Type="http://schemas.openxmlformats.org/officeDocument/2006/relationships/hyperlink" Target="https://es.wikipedia.org/wiki/Derechos_de_autor" TargetMode="External"/><Relationship Id="rId1" Type="http://schemas.openxmlformats.org/officeDocument/2006/relationships/notesMaster" Target="../notesMasters/notesMaster1.xml"/><Relationship Id="rId2" Type="http://schemas.openxmlformats.org/officeDocument/2006/relationships/hyperlink" Target="https://es.wikipedia.org/wiki/MySQL_AB" TargetMode="External"/><Relationship Id="rId3" Type="http://schemas.openxmlformats.org/officeDocument/2006/relationships/hyperlink" Target="https://es.wikipedia.org/w/index.php?title=David_Axmark&amp;action=edit&amp;redlink=1" TargetMode="External"/><Relationship Id="rId4" Type="http://schemas.openxmlformats.org/officeDocument/2006/relationships/hyperlink" Target="https://es.wikipedia.org/w/index.php?title=Allan_Larsson&amp;action=edit&amp;redlink=1" TargetMode="External"/><Relationship Id="rId9" Type="http://schemas.openxmlformats.org/officeDocument/2006/relationships/hyperlink" Target="https://es.wikipedia.org/wiki/Finlandia" TargetMode="External"/><Relationship Id="rId15" Type="http://schemas.openxmlformats.org/officeDocument/2006/relationships/hyperlink" Target="https://es.wikipedia.org/w/index.php?title=Monitorizaci%C3%B3n_de_sistemas&amp;action=edit&amp;redlink=1" TargetMode="External"/><Relationship Id="rId14" Type="http://schemas.openxmlformats.org/officeDocument/2006/relationships/hyperlink" Target="https://es.wikipedia.org/wiki/GNU" TargetMode="External"/><Relationship Id="rId17" Type="http://schemas.openxmlformats.org/officeDocument/2006/relationships/hyperlink" Target="https://es.wikipedia.org/wiki/2009" TargetMode="External"/><Relationship Id="rId16" Type="http://schemas.openxmlformats.org/officeDocument/2006/relationships/hyperlink" Target="https://es.wikipedia.org/wiki/Soporte_t%C3%A9cnico" TargetMode="External"/><Relationship Id="rId5" Type="http://schemas.openxmlformats.org/officeDocument/2006/relationships/hyperlink" Target="https://es.wikipedia.org/wiki/Michael_Widenius" TargetMode="External"/><Relationship Id="rId19" Type="http://schemas.openxmlformats.org/officeDocument/2006/relationships/hyperlink" Target="https://es.wikipedia.org/wiki/MariaDB" TargetMode="External"/><Relationship Id="rId6" Type="http://schemas.openxmlformats.org/officeDocument/2006/relationships/hyperlink" Target="https://es.wikipedia.org/wiki/Sun_Microsystems" TargetMode="External"/><Relationship Id="rId18" Type="http://schemas.openxmlformats.org/officeDocument/2006/relationships/hyperlink" Target="https://es.wikipedia.org/wiki/Bifurcaci%C3%B3n_(desarrollo_de_software)" TargetMode="External"/><Relationship Id="rId7" Type="http://schemas.openxmlformats.org/officeDocument/2006/relationships/hyperlink" Target="https://es.wikipedia.org/wiki/Oracle_Corporation" TargetMode="External"/><Relationship Id="rId8" Type="http://schemas.openxmlformats.org/officeDocument/2006/relationships/hyperlink" Target="https://es.wikipedia.org/w/index.php?title=Innobase_Oy&amp;action=edit&amp;redlink=1"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ysql.com/products/workbench/design/" TargetMode="External"/><Relationship Id="rId3" Type="http://schemas.openxmlformats.org/officeDocument/2006/relationships/hyperlink" Target="https://www.mysql.com/products/workbench/dev/" TargetMode="External"/><Relationship Id="rId4" Type="http://schemas.openxmlformats.org/officeDocument/2006/relationships/hyperlink" Target="https://www.mysql.com/products/workbench/admin/" TargetMode="External"/><Relationship Id="rId5" Type="http://schemas.openxmlformats.org/officeDocument/2006/relationships/hyperlink" Target="https://www.mysql.com/products/workbench/" TargetMode="External"/><Relationship Id="rId6" Type="http://schemas.openxmlformats.org/officeDocument/2006/relationships/hyperlink" Target="https://www.youtube.com/watch?v=X_umYKqKaF0"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ysql.com/products/workbench/design/" TargetMode="External"/><Relationship Id="rId3" Type="http://schemas.openxmlformats.org/officeDocument/2006/relationships/hyperlink" Target="https://www.mysql.com/products/workbench/dev/" TargetMode="External"/><Relationship Id="rId4" Type="http://schemas.openxmlformats.org/officeDocument/2006/relationships/hyperlink" Target="https://www.mysql.com/products/workbench/admin/" TargetMode="External"/><Relationship Id="rId5" Type="http://schemas.openxmlformats.org/officeDocument/2006/relationships/hyperlink" Target="https://www.mysql.com/products/workbench/" TargetMode="External"/><Relationship Id="rId6" Type="http://schemas.openxmlformats.org/officeDocument/2006/relationships/hyperlink" Target="https://www.youtube.com/watch?v=X_umYKqKaF0"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wikipedia.org/wiki/MySQL"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ysql.com/products/workbench/design/" TargetMode="External"/><Relationship Id="rId3" Type="http://schemas.openxmlformats.org/officeDocument/2006/relationships/hyperlink" Target="https://www.mysql.com/products/workbench/dev/" TargetMode="External"/><Relationship Id="rId4" Type="http://schemas.openxmlformats.org/officeDocument/2006/relationships/hyperlink" Target="https://www.mysql.com/products/workbench/admin/" TargetMode="External"/><Relationship Id="rId5" Type="http://schemas.openxmlformats.org/officeDocument/2006/relationships/hyperlink" Target="https://www.mysql.com/products/workbench/" TargetMode="External"/><Relationship Id="rId6" Type="http://schemas.openxmlformats.org/officeDocument/2006/relationships/hyperlink" Target="https://www.youtube.com/watch?v=X_umYKqKaF0"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wikipedia.org/wiki/MySQL"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419">
                <a:solidFill>
                  <a:srgbClr val="D44C47"/>
                </a:solidFill>
              </a:rPr>
              <a:t>Importante:</a:t>
            </a:r>
            <a:r>
              <a:rPr b="1" lang="es-419">
                <a:solidFill>
                  <a:schemeClr val="dk1"/>
                </a:solidFill>
              </a:rPr>
              <a:t> </a:t>
            </a:r>
            <a:r>
              <a:rPr lang="es-419">
                <a:solidFill>
                  <a:schemeClr val="dk1"/>
                </a:solidFill>
              </a:rPr>
              <a:t>en la carpeta del curso encontrarás herramientas para crear tu propia clase, lo que te permitirá ofrecer a tus estudiantes una experiencia completa y dinámica. Estas herramientas te servirán de apoyo visual para el contenido proporcionado.</a:t>
            </a:r>
            <a:endParaRPr sz="900">
              <a:solidFill>
                <a:schemeClr val="dk1"/>
              </a:solidFill>
              <a:highlight>
                <a:srgbClr val="0F0F0F"/>
              </a:highlight>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En los casos donde se da esta situación, el contenido de la información sufre de lo que se denomina como </a:t>
            </a:r>
            <a:r>
              <a:rPr b="1" i="1" lang="es-419" sz="1300">
                <a:solidFill>
                  <a:schemeClr val="dk1"/>
                </a:solidFill>
              </a:rPr>
              <a:t>defecto grave en términos de eficiencia</a:t>
            </a:r>
            <a:r>
              <a:rPr lang="es-419" sz="1300">
                <a:solidFill>
                  <a:schemeClr val="dk1"/>
                </a:solidFill>
              </a:rPr>
              <a:t>. Esto ocurre porque sus datos se tornan repetitivos donde, por ejemplo, se repite el nombre de un proveedor en cada una de las celdas que debe figurar la denominación social de éste.</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Con el tiempo y, sobre todo, en los casos donde la información que se carga es constante, una base de datos plana crecerá de forma significativa por la repetición de caracteres constante que se da cada vez que se registra en la columna </a:t>
            </a:r>
            <a:r>
              <a:rPr b="1" lang="es-419" sz="1300">
                <a:solidFill>
                  <a:schemeClr val="dk1"/>
                </a:solidFill>
              </a:rPr>
              <a:t>PROVEEDOR</a:t>
            </a:r>
            <a:r>
              <a:rPr lang="es-419" sz="1300">
                <a:solidFill>
                  <a:schemeClr val="dk1"/>
                </a:solidFill>
              </a:rPr>
              <a:t>, el nombre de éste. La base de datos se tornará lenta cuando consultemos la información almacenada y está tenga miles o decenas de miles de registros con información repetida.</a:t>
            </a:r>
            <a:endParaRPr>
              <a:solidFill>
                <a:schemeClr val="dk1"/>
              </a:solidFill>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1c196c32c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21c196c32c5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1c196c32c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21c196c32c5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Convertir la DB plana en una DB relacional nos lleva a tener que plantear más de una tabla. Separar por un lado los datos del PROVEEDOR de los datos de cada COMPRA eso evitará todos los problemas que trae la redundancia, o la pérdida de información cuando se borre el último registro de un proveedor, o que no se pueda registrar información de un proveedor que aún no ha realizado compras.</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A medida que avancemos en este curso, todo esto nos será mucho más claro, principalmente en el momento en el cual aprendamos la funcionalidad de las relaciones.</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1c196c32c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21c196c32c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Si bien el ejemplo que elaboramos es muy simple, nos alcanza para entender la importancia que implica definir correctamente los datos que debemos almacenar.</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No deberíamos estar guardando datos duplicados ya que esto lleva a tener anomalías en los datos</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No deberíamos borrar datos que nos lleven a perder información</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Optimizamos el espacio de almacenamiento</a:t>
            </a:r>
            <a:endParaRPr sz="13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300">
                <a:solidFill>
                  <a:schemeClr val="dk1"/>
                </a:solidFill>
              </a:rPr>
              <a:t>Reducimos el tiempo y complejidad de revisión de las bases de datos cuando es necesario introducir nuevos tipos de datos</a:t>
            </a:r>
            <a:endParaRPr sz="13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sz="1300">
                <a:solidFill>
                  <a:schemeClr val="dk1"/>
                </a:solidFill>
              </a:rPr>
              <a:t>Como pista, piensa en cada uno de los datos independientes de otros que puede contener una factura: </a:t>
            </a:r>
            <a:r>
              <a:rPr b="1" lang="es-419" sz="1300">
                <a:solidFill>
                  <a:schemeClr val="dk1"/>
                </a:solidFill>
              </a:rPr>
              <a:t>clientes</a:t>
            </a:r>
            <a:r>
              <a:rPr lang="es-419" sz="1300">
                <a:solidFill>
                  <a:schemeClr val="dk1"/>
                </a:solidFill>
              </a:rPr>
              <a:t>, </a:t>
            </a:r>
            <a:r>
              <a:rPr b="1" lang="es-419" sz="1300">
                <a:solidFill>
                  <a:schemeClr val="dk1"/>
                </a:solidFill>
              </a:rPr>
              <a:t>tipo de cliente</a:t>
            </a:r>
            <a:r>
              <a:rPr lang="es-419" sz="1300">
                <a:solidFill>
                  <a:schemeClr val="dk1"/>
                </a:solidFill>
              </a:rPr>
              <a:t>, </a:t>
            </a:r>
            <a:r>
              <a:rPr b="1" lang="es-419" sz="1300">
                <a:solidFill>
                  <a:schemeClr val="dk1"/>
                </a:solidFill>
              </a:rPr>
              <a:t>proveedor</a:t>
            </a:r>
            <a:r>
              <a:rPr lang="es-419" sz="1300">
                <a:solidFill>
                  <a:schemeClr val="dk1"/>
                </a:solidFill>
              </a:rPr>
              <a:t>, </a:t>
            </a:r>
            <a:r>
              <a:rPr b="1" lang="es-419" sz="1300">
                <a:solidFill>
                  <a:schemeClr val="dk1"/>
                </a:solidFill>
              </a:rPr>
              <a:t>domicilio de facturación</a:t>
            </a:r>
            <a:r>
              <a:rPr lang="es-419" sz="1300">
                <a:solidFill>
                  <a:schemeClr val="dk1"/>
                </a:solidFill>
              </a:rPr>
              <a:t>, </a:t>
            </a:r>
            <a:r>
              <a:rPr b="1" lang="es-419" sz="1300">
                <a:solidFill>
                  <a:schemeClr val="dk1"/>
                </a:solidFill>
              </a:rPr>
              <a:t>domicilio de entrega</a:t>
            </a:r>
            <a:r>
              <a:rPr lang="es-419" sz="1300">
                <a:solidFill>
                  <a:schemeClr val="dk1"/>
                </a:solidFill>
              </a:rPr>
              <a:t>, </a:t>
            </a:r>
            <a:r>
              <a:rPr b="1" lang="es-419" sz="1300">
                <a:solidFill>
                  <a:schemeClr val="dk1"/>
                </a:solidFill>
              </a:rPr>
              <a:t>productos</a:t>
            </a:r>
            <a:r>
              <a:rPr lang="es-419" sz="1300">
                <a:solidFill>
                  <a:schemeClr val="dk1"/>
                </a:solidFill>
              </a:rPr>
              <a:t>, tal vez una </a:t>
            </a:r>
            <a:r>
              <a:rPr b="1" lang="es-419" sz="1300">
                <a:solidFill>
                  <a:schemeClr val="dk1"/>
                </a:solidFill>
              </a:rPr>
              <a:t>lista de precios</a:t>
            </a:r>
            <a:r>
              <a:rPr lang="es-419" sz="1300">
                <a:solidFill>
                  <a:schemeClr val="dk1"/>
                </a:solidFill>
              </a:rPr>
              <a:t> por cada tipo de cliente...</a:t>
            </a:r>
            <a:endParaRPr sz="1300">
              <a:solidFill>
                <a:schemeClr val="dk1"/>
              </a:solidFill>
            </a:endParaRPr>
          </a:p>
          <a:p>
            <a:pPr indent="0" lvl="0" marL="0" rtl="0" algn="l">
              <a:lnSpc>
                <a:spcPct val="100000"/>
              </a:lnSpc>
              <a:spcBef>
                <a:spcPts val="0"/>
              </a:spcBef>
              <a:spcAft>
                <a:spcPts val="0"/>
              </a:spcAft>
              <a:buSzPts val="1100"/>
              <a:buNone/>
            </a:pPr>
            <a:r>
              <a:t/>
            </a:r>
            <a:endParaRPr sz="1300">
              <a:solidFill>
                <a:schemeClr val="dk1"/>
              </a:solidFill>
            </a:endParaRPr>
          </a:p>
          <a:p>
            <a:pPr indent="0" lvl="0" marL="0" rtl="0" algn="l">
              <a:lnSpc>
                <a:spcPct val="100000"/>
              </a:lnSpc>
              <a:spcBef>
                <a:spcPts val="0"/>
              </a:spcBef>
              <a:spcAft>
                <a:spcPts val="0"/>
              </a:spcAft>
              <a:buSzPts val="1100"/>
              <a:buNone/>
            </a:pPr>
            <a:r>
              <a:rPr lang="es-419" sz="1300">
                <a:solidFill>
                  <a:schemeClr val="dk1"/>
                </a:solidFill>
              </a:rPr>
              <a:t>Como ves, los datos que podemos encontrar en una factura de compra pueden ser bastante más amplios de lo que podemos imaginarnos. En el transcurso de este curso irás viendo otros ejemplos complejos como éste, para poder entender bien cómo administrar toda la información a almacenar en una base de datos, de la manera más eficiente y menos repetitiva posible.</a:t>
            </a:r>
            <a:endParaRPr b="1">
              <a:solidFill>
                <a:schemeClr val="dk1"/>
              </a:solidFill>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p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p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400">
                <a:solidFill>
                  <a:srgbClr val="202122"/>
                </a:solidFill>
              </a:rPr>
              <a:t>En el mundo open source, es la base de datos más popular entre sus pares.</a:t>
            </a:r>
            <a:endParaRPr sz="1400">
              <a:solidFill>
                <a:srgbClr val="202122"/>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rgbClr val="202122"/>
              </a:solidFill>
            </a:endParaRPr>
          </a:p>
          <a:p>
            <a:pPr indent="0" lvl="0" marL="0" rtl="0" algn="l">
              <a:lnSpc>
                <a:spcPct val="100000"/>
              </a:lnSpc>
              <a:spcBef>
                <a:spcPts val="0"/>
              </a:spcBef>
              <a:spcAft>
                <a:spcPts val="0"/>
              </a:spcAft>
              <a:buClr>
                <a:schemeClr val="dk1"/>
              </a:buClr>
              <a:buSzPts val="1100"/>
              <a:buFont typeface="Arial"/>
              <a:buNone/>
            </a:pPr>
            <a:r>
              <a:rPr b="1" lang="es-419" sz="1400">
                <a:solidFill>
                  <a:srgbClr val="202122"/>
                </a:solidFill>
              </a:rPr>
              <a:t>Wordpress</a:t>
            </a:r>
            <a:r>
              <a:rPr lang="es-419" sz="1400">
                <a:solidFill>
                  <a:srgbClr val="202122"/>
                </a:solidFill>
              </a:rPr>
              <a:t>, la herramienta para construir sitios web de forma fácil y práctica, utiliza como Motor a Mysql desde sus inicios, por lo tanto esta base de datos provee de información a, por lo menos, el 40% de los sitios web mundiales (</a:t>
            </a:r>
            <a:r>
              <a:rPr i="1" lang="es-419" sz="1400">
                <a:solidFill>
                  <a:srgbClr val="202122"/>
                </a:solidFill>
              </a:rPr>
              <a:t>es el porcentaje de participación de Wordpress en todo el mundo</a:t>
            </a:r>
            <a:r>
              <a:rPr lang="es-419" sz="1400">
                <a:solidFill>
                  <a:srgbClr val="202122"/>
                </a:solidFill>
              </a:rPr>
              <a:t>).</a:t>
            </a:r>
            <a:endParaRPr sz="1400">
              <a:solidFill>
                <a:srgbClr val="202122"/>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rgbClr val="202122"/>
              </a:solidFill>
            </a:endParaRPr>
          </a:p>
          <a:p>
            <a:pPr indent="0" lvl="0" marL="0" rtl="0" algn="l">
              <a:lnSpc>
                <a:spcPct val="100000"/>
              </a:lnSpc>
              <a:spcBef>
                <a:spcPts val="0"/>
              </a:spcBef>
              <a:spcAft>
                <a:spcPts val="0"/>
              </a:spcAft>
              <a:buClr>
                <a:schemeClr val="dk1"/>
              </a:buClr>
              <a:buSzPts val="1100"/>
              <a:buFont typeface="Arial"/>
              <a:buNone/>
            </a:pPr>
            <a:r>
              <a:rPr lang="es-419" sz="1450">
                <a:solidFill>
                  <a:srgbClr val="202122"/>
                </a:solidFill>
                <a:highlight>
                  <a:schemeClr val="lt1"/>
                </a:highlight>
              </a:rPr>
              <a:t>MySQL fue inicialmente desarrollada por </a:t>
            </a:r>
            <a:r>
              <a:rPr lang="es-419" sz="1450">
                <a:solidFill>
                  <a:srgbClr val="0B0080"/>
                </a:solidFill>
                <a:uFill>
                  <a:noFill/>
                </a:uFill>
                <a:hlinkClick r:id="rId2">
                  <a:extLst>
                    <a:ext uri="{A12FA001-AC4F-418D-AE19-62706E023703}">
                      <ahyp:hlinkClr val="tx"/>
                    </a:ext>
                  </a:extLst>
                </a:hlinkClick>
              </a:rPr>
              <a:t>MySQL AB</a:t>
            </a:r>
            <a:r>
              <a:rPr lang="es-419" sz="1450">
                <a:solidFill>
                  <a:srgbClr val="202122"/>
                </a:solidFill>
                <a:highlight>
                  <a:schemeClr val="lt1"/>
                </a:highlight>
              </a:rPr>
              <a:t> (</a:t>
            </a:r>
            <a:r>
              <a:rPr i="1" lang="es-419" sz="1450">
                <a:solidFill>
                  <a:srgbClr val="202122"/>
                </a:solidFill>
                <a:highlight>
                  <a:schemeClr val="lt1"/>
                </a:highlight>
              </a:rPr>
              <a:t>empresa fundada por </a:t>
            </a:r>
            <a:r>
              <a:rPr i="1" lang="es-419" sz="1450">
                <a:solidFill>
                  <a:srgbClr val="A55858"/>
                </a:solidFill>
                <a:uFill>
                  <a:noFill/>
                </a:uFill>
                <a:hlinkClick r:id="rId3">
                  <a:extLst>
                    <a:ext uri="{A12FA001-AC4F-418D-AE19-62706E023703}">
                      <ahyp:hlinkClr val="tx"/>
                    </a:ext>
                  </a:extLst>
                </a:hlinkClick>
              </a:rPr>
              <a:t>David Axmark</a:t>
            </a:r>
            <a:r>
              <a:rPr i="1" lang="es-419" sz="1450">
                <a:solidFill>
                  <a:srgbClr val="202122"/>
                </a:solidFill>
                <a:highlight>
                  <a:schemeClr val="lt1"/>
                </a:highlight>
              </a:rPr>
              <a:t>, </a:t>
            </a:r>
            <a:r>
              <a:rPr i="1" lang="es-419" sz="1450">
                <a:solidFill>
                  <a:srgbClr val="A55858"/>
                </a:solidFill>
                <a:uFill>
                  <a:noFill/>
                </a:uFill>
                <a:hlinkClick r:id="rId4">
                  <a:extLst>
                    <a:ext uri="{A12FA001-AC4F-418D-AE19-62706E023703}">
                      <ahyp:hlinkClr val="tx"/>
                    </a:ext>
                  </a:extLst>
                </a:hlinkClick>
              </a:rPr>
              <a:t>Allan Larsson</a:t>
            </a:r>
            <a:r>
              <a:rPr i="1" lang="es-419" sz="1450">
                <a:solidFill>
                  <a:srgbClr val="202122"/>
                </a:solidFill>
                <a:highlight>
                  <a:schemeClr val="lt1"/>
                </a:highlight>
              </a:rPr>
              <a:t> y </a:t>
            </a:r>
            <a:r>
              <a:rPr i="1" lang="es-419" sz="1450">
                <a:solidFill>
                  <a:srgbClr val="0B0080"/>
                </a:solidFill>
                <a:uFill>
                  <a:noFill/>
                </a:uFill>
                <a:hlinkClick r:id="rId5">
                  <a:extLst>
                    <a:ext uri="{A12FA001-AC4F-418D-AE19-62706E023703}">
                      <ahyp:hlinkClr val="tx"/>
                    </a:ext>
                  </a:extLst>
                </a:hlinkClick>
              </a:rPr>
              <a:t>Michael Widenius</a:t>
            </a:r>
            <a:r>
              <a:rPr lang="es-419" sz="1450">
                <a:solidFill>
                  <a:srgbClr val="202122"/>
                </a:solidFill>
                <a:highlight>
                  <a:schemeClr val="lt1"/>
                </a:highlight>
              </a:rPr>
              <a:t>). MySQL AB fue adquirida por </a:t>
            </a:r>
            <a:r>
              <a:rPr lang="es-419" sz="1450">
                <a:solidFill>
                  <a:srgbClr val="0B0080"/>
                </a:solidFill>
                <a:uFill>
                  <a:noFill/>
                </a:uFill>
                <a:hlinkClick r:id="rId6">
                  <a:extLst>
                    <a:ext uri="{A12FA001-AC4F-418D-AE19-62706E023703}">
                      <ahyp:hlinkClr val="tx"/>
                    </a:ext>
                  </a:extLst>
                </a:hlinkClick>
              </a:rPr>
              <a:t>Sun Microsystems</a:t>
            </a:r>
            <a:r>
              <a:rPr lang="es-419" sz="1450">
                <a:solidFill>
                  <a:srgbClr val="202122"/>
                </a:solidFill>
                <a:highlight>
                  <a:schemeClr val="lt1"/>
                </a:highlight>
              </a:rPr>
              <a:t> en 2008 y ésta, a su vez, fue comprada por </a:t>
            </a:r>
            <a:r>
              <a:rPr lang="es-419" sz="1450">
                <a:solidFill>
                  <a:srgbClr val="0B0080"/>
                </a:solidFill>
                <a:uFill>
                  <a:noFill/>
                </a:uFill>
                <a:hlinkClick r:id="rId7">
                  <a:extLst>
                    <a:ext uri="{A12FA001-AC4F-418D-AE19-62706E023703}">
                      <ahyp:hlinkClr val="tx"/>
                    </a:ext>
                  </a:extLst>
                </a:hlinkClick>
              </a:rPr>
              <a:t>Oracle Corporation</a:t>
            </a:r>
            <a:r>
              <a:rPr lang="es-419" sz="1450">
                <a:solidFill>
                  <a:srgbClr val="202122"/>
                </a:solidFill>
                <a:highlight>
                  <a:schemeClr val="lt1"/>
                </a:highlight>
              </a:rPr>
              <a:t> en 2010, la cual ya era dueña desde 2005 de </a:t>
            </a:r>
            <a:r>
              <a:rPr lang="es-419" sz="1450">
                <a:solidFill>
                  <a:srgbClr val="A55858"/>
                </a:solidFill>
                <a:uFill>
                  <a:noFill/>
                </a:uFill>
                <a:hlinkClick r:id="rId8">
                  <a:extLst>
                    <a:ext uri="{A12FA001-AC4F-418D-AE19-62706E023703}">
                      <ahyp:hlinkClr val="tx"/>
                    </a:ext>
                  </a:extLst>
                </a:hlinkClick>
              </a:rPr>
              <a:t>Innobase Oy</a:t>
            </a:r>
            <a:r>
              <a:rPr lang="es-419" sz="1450">
                <a:solidFill>
                  <a:srgbClr val="202122"/>
                </a:solidFill>
                <a:highlight>
                  <a:schemeClr val="lt1"/>
                </a:highlight>
              </a:rPr>
              <a:t>, empresa </a:t>
            </a:r>
            <a:r>
              <a:rPr lang="es-419" sz="1450">
                <a:solidFill>
                  <a:srgbClr val="0B0080"/>
                </a:solidFill>
                <a:uFill>
                  <a:noFill/>
                </a:uFill>
                <a:hlinkClick r:id="rId9">
                  <a:extLst>
                    <a:ext uri="{A12FA001-AC4F-418D-AE19-62706E023703}">
                      <ahyp:hlinkClr val="tx"/>
                    </a:ext>
                  </a:extLst>
                </a:hlinkClick>
              </a:rPr>
              <a:t>finlandesa</a:t>
            </a:r>
            <a:r>
              <a:rPr lang="es-419" sz="1450">
                <a:solidFill>
                  <a:srgbClr val="202122"/>
                </a:solidFill>
                <a:highlight>
                  <a:schemeClr val="lt1"/>
                </a:highlight>
              </a:rPr>
              <a:t> desarrolladora del motor </a:t>
            </a:r>
            <a:r>
              <a:rPr lang="es-419" sz="1450">
                <a:solidFill>
                  <a:srgbClr val="0B0080"/>
                </a:solidFill>
                <a:uFill>
                  <a:noFill/>
                </a:uFill>
                <a:hlinkClick r:id="rId10">
                  <a:extLst>
                    <a:ext uri="{A12FA001-AC4F-418D-AE19-62706E023703}">
                      <ahyp:hlinkClr val="tx"/>
                    </a:ext>
                  </a:extLst>
                </a:hlinkClick>
              </a:rPr>
              <a:t>InnoDB</a:t>
            </a:r>
            <a:r>
              <a:rPr lang="es-419" sz="1450">
                <a:solidFill>
                  <a:srgbClr val="202122"/>
                </a:solidFill>
                <a:highlight>
                  <a:schemeClr val="lt1"/>
                </a:highlight>
              </a:rPr>
              <a:t> para MySQL.</a:t>
            </a:r>
            <a:endParaRPr sz="1450">
              <a:solidFill>
                <a:srgbClr val="202122"/>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450">
              <a:solidFill>
                <a:srgbClr val="202122"/>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Al contrario de proyectos como</a:t>
            </a:r>
            <a:r>
              <a:rPr lang="es-419" sz="1400">
                <a:solidFill>
                  <a:srgbClr val="202122"/>
                </a:solidFill>
              </a:rPr>
              <a:t> </a:t>
            </a:r>
            <a:r>
              <a:rPr lang="es-419" sz="1400">
                <a:solidFill>
                  <a:srgbClr val="0B0080"/>
                </a:solidFill>
                <a:uFill>
                  <a:noFill/>
                </a:uFill>
                <a:hlinkClick r:id="rId11">
                  <a:extLst>
                    <a:ext uri="{A12FA001-AC4F-418D-AE19-62706E023703}">
                      <ahyp:hlinkClr val="tx"/>
                    </a:ext>
                  </a:extLst>
                </a:hlinkClick>
              </a:rPr>
              <a:t>Apache</a:t>
            </a:r>
            <a:r>
              <a:rPr lang="es-419" sz="1400">
                <a:solidFill>
                  <a:schemeClr val="dk1"/>
                </a:solidFill>
              </a:rPr>
              <a:t>, donde el software es desarrollado por una comunidad pública y los</a:t>
            </a:r>
            <a:r>
              <a:rPr lang="es-419" sz="1400">
                <a:solidFill>
                  <a:srgbClr val="202122"/>
                </a:solidFill>
              </a:rPr>
              <a:t> </a:t>
            </a:r>
            <a:r>
              <a:rPr lang="es-419" sz="1400">
                <a:solidFill>
                  <a:srgbClr val="0B0080"/>
                </a:solidFill>
                <a:uFill>
                  <a:noFill/>
                </a:uFill>
                <a:hlinkClick r:id="rId12">
                  <a:extLst>
                    <a:ext uri="{A12FA001-AC4F-418D-AE19-62706E023703}">
                      <ahyp:hlinkClr val="tx"/>
                    </a:ext>
                  </a:extLst>
                </a:hlinkClick>
              </a:rPr>
              <a:t>derechos de autor</a:t>
            </a:r>
            <a:r>
              <a:rPr lang="es-419" sz="1400">
                <a:solidFill>
                  <a:srgbClr val="202122"/>
                </a:solidFill>
              </a:rPr>
              <a:t> </a:t>
            </a:r>
            <a:r>
              <a:rPr lang="es-419" sz="1400">
                <a:solidFill>
                  <a:schemeClr val="dk1"/>
                </a:solidFill>
              </a:rPr>
              <a:t>del código están en poder del autor individual, MySQL es patrocinado por una</a:t>
            </a:r>
            <a:r>
              <a:rPr lang="es-419" sz="1400">
                <a:solidFill>
                  <a:srgbClr val="202122"/>
                </a:solidFill>
              </a:rPr>
              <a:t> </a:t>
            </a:r>
            <a:r>
              <a:rPr lang="es-419" sz="1400">
                <a:solidFill>
                  <a:srgbClr val="0B0080"/>
                </a:solidFill>
                <a:uFill>
                  <a:noFill/>
                </a:uFill>
                <a:hlinkClick r:id="rId13">
                  <a:extLst>
                    <a:ext uri="{A12FA001-AC4F-418D-AE19-62706E023703}">
                      <ahyp:hlinkClr val="tx"/>
                    </a:ext>
                  </a:extLst>
                </a:hlinkClick>
              </a:rPr>
              <a:t>empresa privada</a:t>
            </a:r>
            <a:r>
              <a:rPr lang="es-419" sz="1400">
                <a:solidFill>
                  <a:schemeClr val="dk1"/>
                </a:solidFill>
              </a:rPr>
              <a:t>, que posee el copyright de la mayor parte del código.</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Esto es lo que posibilita el esquema de doble licenciamiento anteriormente mencionado. La base de datos se distribuye en varias versiones, una</a:t>
            </a:r>
            <a:r>
              <a:rPr lang="es-419" sz="1400">
                <a:solidFill>
                  <a:srgbClr val="202122"/>
                </a:solidFill>
              </a:rPr>
              <a:t> </a:t>
            </a:r>
            <a:r>
              <a:rPr i="1" lang="es-419" sz="1400">
                <a:solidFill>
                  <a:schemeClr val="dk1"/>
                </a:solidFill>
              </a:rPr>
              <a:t>Community</a:t>
            </a:r>
            <a:r>
              <a:rPr lang="es-419" sz="1400">
                <a:solidFill>
                  <a:schemeClr val="dk1"/>
                </a:solidFill>
              </a:rPr>
              <a:t>, distribuida bajo la Licencia pública general de</a:t>
            </a:r>
            <a:r>
              <a:rPr lang="es-419" sz="1400">
                <a:solidFill>
                  <a:srgbClr val="202122"/>
                </a:solidFill>
              </a:rPr>
              <a:t> </a:t>
            </a:r>
            <a:r>
              <a:rPr lang="es-419" sz="1400">
                <a:solidFill>
                  <a:srgbClr val="0B0080"/>
                </a:solidFill>
                <a:uFill>
                  <a:noFill/>
                </a:uFill>
                <a:hlinkClick r:id="rId14">
                  <a:extLst>
                    <a:ext uri="{A12FA001-AC4F-418D-AE19-62706E023703}">
                      <ahyp:hlinkClr val="tx"/>
                    </a:ext>
                  </a:extLst>
                </a:hlinkClick>
              </a:rPr>
              <a:t>GNU</a:t>
            </a:r>
            <a:r>
              <a:rPr lang="es-419" sz="1400">
                <a:solidFill>
                  <a:schemeClr val="dk1"/>
                </a:solidFill>
              </a:rPr>
              <a:t>, versión 2, y varias versiones</a:t>
            </a:r>
            <a:r>
              <a:rPr lang="es-419" sz="1400">
                <a:solidFill>
                  <a:srgbClr val="202122"/>
                </a:solidFill>
              </a:rPr>
              <a:t> </a:t>
            </a:r>
            <a:r>
              <a:rPr i="1" lang="es-419" sz="1400">
                <a:solidFill>
                  <a:schemeClr val="dk1"/>
                </a:solidFill>
              </a:rPr>
              <a:t>Enterprise</a:t>
            </a:r>
            <a:r>
              <a:rPr lang="es-419" sz="1400">
                <a:solidFill>
                  <a:schemeClr val="dk1"/>
                </a:solidFill>
              </a:rPr>
              <a:t>, para aquellas empresas que quieran incorporarlo en productos privativos. Las versiones</a:t>
            </a:r>
            <a:r>
              <a:rPr lang="es-419" sz="1400">
                <a:solidFill>
                  <a:srgbClr val="202122"/>
                </a:solidFill>
              </a:rPr>
              <a:t> </a:t>
            </a:r>
            <a:r>
              <a:rPr i="1" lang="es-419" sz="1400">
                <a:solidFill>
                  <a:schemeClr val="dk1"/>
                </a:solidFill>
              </a:rPr>
              <a:t>Enterprise</a:t>
            </a:r>
            <a:r>
              <a:rPr lang="es-419" sz="1400">
                <a:solidFill>
                  <a:srgbClr val="202122"/>
                </a:solidFill>
              </a:rPr>
              <a:t> </a:t>
            </a:r>
            <a:r>
              <a:rPr lang="es-419" sz="1400">
                <a:solidFill>
                  <a:schemeClr val="dk1"/>
                </a:solidFill>
              </a:rPr>
              <a:t>incluyen productos o servicios adicionales tales como herramientas de</a:t>
            </a:r>
            <a:r>
              <a:rPr lang="es-419" sz="1400">
                <a:solidFill>
                  <a:srgbClr val="202122"/>
                </a:solidFill>
              </a:rPr>
              <a:t> </a:t>
            </a:r>
            <a:r>
              <a:rPr lang="es-419" sz="1400">
                <a:solidFill>
                  <a:srgbClr val="A55858"/>
                </a:solidFill>
                <a:uFill>
                  <a:noFill/>
                </a:uFill>
                <a:hlinkClick r:id="rId15">
                  <a:extLst>
                    <a:ext uri="{A12FA001-AC4F-418D-AE19-62706E023703}">
                      <ahyp:hlinkClr val="tx"/>
                    </a:ext>
                  </a:extLst>
                </a:hlinkClick>
              </a:rPr>
              <a:t>monitorización</a:t>
            </a:r>
            <a:r>
              <a:rPr lang="es-419" sz="1400">
                <a:solidFill>
                  <a:srgbClr val="202122"/>
                </a:solidFill>
              </a:rPr>
              <a:t> </a:t>
            </a:r>
            <a:r>
              <a:rPr lang="es-419" sz="1400">
                <a:solidFill>
                  <a:schemeClr val="dk1"/>
                </a:solidFill>
              </a:rPr>
              <a:t>y</a:t>
            </a:r>
            <a:r>
              <a:rPr lang="es-419" sz="1400">
                <a:solidFill>
                  <a:srgbClr val="202122"/>
                </a:solidFill>
              </a:rPr>
              <a:t> </a:t>
            </a:r>
            <a:r>
              <a:rPr lang="es-419" sz="1400">
                <a:solidFill>
                  <a:srgbClr val="0B0080"/>
                </a:solidFill>
                <a:uFill>
                  <a:noFill/>
                </a:uFill>
                <a:hlinkClick r:id="rId16">
                  <a:extLst>
                    <a:ext uri="{A12FA001-AC4F-418D-AE19-62706E023703}">
                      <ahyp:hlinkClr val="tx"/>
                    </a:ext>
                  </a:extLst>
                </a:hlinkClick>
              </a:rPr>
              <a:t>asistencia técnica</a:t>
            </a:r>
            <a:r>
              <a:rPr lang="es-419" sz="1400">
                <a:solidFill>
                  <a:srgbClr val="202122"/>
                </a:solidFill>
              </a:rPr>
              <a:t> </a:t>
            </a:r>
            <a:r>
              <a:rPr lang="es-419" sz="1400">
                <a:solidFill>
                  <a:schemeClr val="dk1"/>
                </a:solidFill>
              </a:rPr>
              <a:t>oficial.</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En</a:t>
            </a:r>
            <a:r>
              <a:rPr lang="es-419" sz="1400">
                <a:solidFill>
                  <a:srgbClr val="202122"/>
                </a:solidFill>
              </a:rPr>
              <a:t> </a:t>
            </a:r>
            <a:r>
              <a:rPr lang="es-419" sz="1400">
                <a:solidFill>
                  <a:srgbClr val="0B0080"/>
                </a:solidFill>
                <a:uFill>
                  <a:noFill/>
                </a:uFill>
                <a:hlinkClick r:id="rId17">
                  <a:extLst>
                    <a:ext uri="{A12FA001-AC4F-418D-AE19-62706E023703}">
                      <ahyp:hlinkClr val="tx"/>
                    </a:ext>
                  </a:extLst>
                </a:hlinkClick>
              </a:rPr>
              <a:t>2009</a:t>
            </a:r>
            <a:r>
              <a:rPr lang="es-419" sz="1400">
                <a:solidFill>
                  <a:srgbClr val="202122"/>
                </a:solidFill>
              </a:rPr>
              <a:t> </a:t>
            </a:r>
            <a:r>
              <a:rPr lang="es-419" sz="1400">
                <a:solidFill>
                  <a:schemeClr val="dk1"/>
                </a:solidFill>
              </a:rPr>
              <a:t>se creó un</a:t>
            </a:r>
            <a:r>
              <a:rPr lang="es-419" sz="1400">
                <a:solidFill>
                  <a:srgbClr val="202122"/>
                </a:solidFill>
              </a:rPr>
              <a:t> </a:t>
            </a:r>
            <a:r>
              <a:rPr i="1" lang="es-419" sz="1400">
                <a:solidFill>
                  <a:srgbClr val="0B0080"/>
                </a:solidFill>
                <a:uFill>
                  <a:noFill/>
                </a:uFill>
                <a:hlinkClick r:id="rId18">
                  <a:extLst>
                    <a:ext uri="{A12FA001-AC4F-418D-AE19-62706E023703}">
                      <ahyp:hlinkClr val="tx"/>
                    </a:ext>
                  </a:extLst>
                </a:hlinkClick>
              </a:rPr>
              <a:t>fork</a:t>
            </a:r>
            <a:r>
              <a:rPr lang="es-419" sz="1400">
                <a:solidFill>
                  <a:srgbClr val="202122"/>
                </a:solidFill>
              </a:rPr>
              <a:t> </a:t>
            </a:r>
            <a:r>
              <a:rPr lang="es-419" sz="1400">
                <a:solidFill>
                  <a:schemeClr val="dk1"/>
                </a:solidFill>
              </a:rPr>
              <a:t>denominado</a:t>
            </a:r>
            <a:r>
              <a:rPr lang="es-419" sz="1400">
                <a:solidFill>
                  <a:srgbClr val="202122"/>
                </a:solidFill>
              </a:rPr>
              <a:t> </a:t>
            </a:r>
            <a:r>
              <a:rPr lang="es-419" sz="1400">
                <a:solidFill>
                  <a:srgbClr val="0B0080"/>
                </a:solidFill>
                <a:uFill>
                  <a:noFill/>
                </a:uFill>
                <a:hlinkClick r:id="rId19">
                  <a:extLst>
                    <a:ext uri="{A12FA001-AC4F-418D-AE19-62706E023703}">
                      <ahyp:hlinkClr val="tx"/>
                    </a:ext>
                  </a:extLst>
                </a:hlinkClick>
              </a:rPr>
              <a:t>MariaDB</a:t>
            </a:r>
            <a:r>
              <a:rPr lang="es-419" sz="1400">
                <a:solidFill>
                  <a:srgbClr val="202122"/>
                </a:solidFill>
              </a:rPr>
              <a:t> </a:t>
            </a:r>
            <a:r>
              <a:rPr lang="es-419" sz="1400">
                <a:solidFill>
                  <a:schemeClr val="dk1"/>
                </a:solidFill>
              </a:rPr>
              <a:t>por algunos desarrolladores (</a:t>
            </a:r>
            <a:r>
              <a:rPr i="1" lang="es-419" sz="1400">
                <a:solidFill>
                  <a:schemeClr val="dk1"/>
                </a:solidFill>
              </a:rPr>
              <a:t>incluido algunos desarrolladores originales de MySQL</a:t>
            </a:r>
            <a:r>
              <a:rPr lang="es-419" sz="1400">
                <a:solidFill>
                  <a:schemeClr val="dk1"/>
                </a:solidFill>
              </a:rPr>
              <a:t>) descontentos con el modelo de desarrollo y el hecho de que una misma empresa controle a la vez los productos MySQL y</a:t>
            </a:r>
            <a:r>
              <a:rPr lang="es-419" sz="1400">
                <a:solidFill>
                  <a:srgbClr val="202122"/>
                </a:solidFill>
              </a:rPr>
              <a:t> </a:t>
            </a:r>
            <a:r>
              <a:rPr lang="es-419" sz="1400">
                <a:solidFill>
                  <a:srgbClr val="0B0080"/>
                </a:solidFill>
                <a:uFill>
                  <a:noFill/>
                </a:uFill>
                <a:hlinkClick r:id="rId20">
                  <a:extLst>
                    <a:ext uri="{A12FA001-AC4F-418D-AE19-62706E023703}">
                      <ahyp:hlinkClr val="tx"/>
                    </a:ext>
                  </a:extLst>
                </a:hlinkClick>
              </a:rPr>
              <a:t>Oracle Database</a:t>
            </a:r>
            <a:r>
              <a:rPr lang="es-419" sz="1400">
                <a:solidFill>
                  <a:srgbClr val="202122"/>
                </a:solidFill>
                <a:highlight>
                  <a:schemeClr val="lt1"/>
                </a:highlight>
              </a:rPr>
              <a:t>.</a:t>
            </a:r>
            <a:endParaRPr sz="1400">
              <a:solidFill>
                <a:srgbClr val="202122"/>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400">
              <a:solidFill>
                <a:srgbClr val="202122"/>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MySQL es usado por muchos sitios web grandes y populares, como</a:t>
            </a:r>
            <a:r>
              <a:rPr lang="es-419" sz="1400">
                <a:solidFill>
                  <a:srgbClr val="202122"/>
                </a:solidFill>
              </a:rPr>
              <a:t> </a:t>
            </a:r>
            <a:r>
              <a:rPr b="1" lang="es-419" sz="1400">
                <a:solidFill>
                  <a:srgbClr val="202122"/>
                </a:solidFill>
              </a:rPr>
              <a:t>Wikipedia</a:t>
            </a:r>
            <a:r>
              <a:rPr lang="es-419" sz="1400">
                <a:solidFill>
                  <a:schemeClr val="dk1"/>
                </a:solidFill>
              </a:rPr>
              <a:t>, </a:t>
            </a:r>
            <a:r>
              <a:rPr b="1" lang="es-419" sz="1400">
                <a:solidFill>
                  <a:schemeClr val="dk1"/>
                </a:solidFill>
              </a:rPr>
              <a:t>Google</a:t>
            </a:r>
            <a:r>
              <a:rPr lang="es-419" sz="1400">
                <a:solidFill>
                  <a:schemeClr val="dk1"/>
                </a:solidFill>
              </a:rPr>
              <a:t>, </a:t>
            </a:r>
            <a:r>
              <a:rPr b="1" lang="es-419" sz="1400">
                <a:solidFill>
                  <a:schemeClr val="dk1"/>
                </a:solidFill>
              </a:rPr>
              <a:t>Facebook</a:t>
            </a:r>
            <a:r>
              <a:rPr lang="es-419" sz="1400">
                <a:solidFill>
                  <a:schemeClr val="dk1"/>
                </a:solidFill>
              </a:rPr>
              <a:t>, </a:t>
            </a:r>
            <a:r>
              <a:rPr b="1" lang="es-419" sz="1400">
                <a:solidFill>
                  <a:schemeClr val="dk1"/>
                </a:solidFill>
              </a:rPr>
              <a:t>Twitter</a:t>
            </a:r>
            <a:r>
              <a:rPr lang="es-419" sz="1400">
                <a:solidFill>
                  <a:schemeClr val="dk1"/>
                </a:solidFill>
              </a:rPr>
              <a:t>, </a:t>
            </a:r>
            <a:r>
              <a:rPr b="1" lang="es-419" sz="1400">
                <a:solidFill>
                  <a:schemeClr val="dk1"/>
                </a:solidFill>
              </a:rPr>
              <a:t>Flickr</a:t>
            </a:r>
            <a:r>
              <a:rPr lang="es-419" sz="1400">
                <a:solidFill>
                  <a:schemeClr val="dk1"/>
                </a:solidFill>
              </a:rPr>
              <a:t> y </a:t>
            </a:r>
            <a:r>
              <a:rPr b="1" lang="es-419" sz="1400">
                <a:solidFill>
                  <a:schemeClr val="dk1"/>
                </a:solidFill>
              </a:rPr>
              <a:t>Youtube</a:t>
            </a:r>
            <a:r>
              <a:rPr lang="es-419" sz="1400">
                <a:solidFill>
                  <a:schemeClr val="dk1"/>
                </a:solidFill>
              </a:rPr>
              <a:t>, entre otros.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Fuente: </a:t>
            </a:r>
            <a:r>
              <a:rPr i="1" lang="es-419" sz="1400">
                <a:solidFill>
                  <a:schemeClr val="dk1"/>
                </a:solidFill>
              </a:rPr>
              <a:t>Wikipedia</a:t>
            </a:r>
            <a:r>
              <a:rPr lang="es-419" sz="1400">
                <a:solidFill>
                  <a:schemeClr val="dk1"/>
                </a:solidFill>
              </a:rPr>
              <a:t> (</a:t>
            </a:r>
            <a:r>
              <a:rPr lang="es-419" sz="1400" u="sng">
                <a:solidFill>
                  <a:schemeClr val="hlink"/>
                </a:solidFill>
                <a:hlinkClick r:id="rId21"/>
              </a:rPr>
              <a:t>https://es.wikipedia.org/wiki/MySQL</a:t>
            </a:r>
            <a:r>
              <a:rPr lang="es-419" sz="1400">
                <a:solidFill>
                  <a:srgbClr val="202122"/>
                </a:solidFill>
              </a:rPr>
              <a:t>)</a:t>
            </a:r>
            <a:endParaRPr>
              <a:solidFill>
                <a:schemeClr val="dk1"/>
              </a:solidFill>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1c196c32c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g21c196c32c5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p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MySQL Workbench es una herramienta visual unificada para arquitectos, desarrolladores y administradores de bases de datos. MySQL Workbench proporciona modelado de datos, desarrollo SQL y herramientas de administración integrales para la configuración del servidor, administración de usuarios, respaldo y mucho más. MySQL Workbench está disponible en Windows, Linux y Mac OS X.</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Diseño: </a:t>
            </a:r>
            <a:r>
              <a:rPr lang="es-419" sz="1000">
                <a:solidFill>
                  <a:schemeClr val="dk1"/>
                </a:solidFill>
              </a:rPr>
              <a:t>MySQL Workbench permite a un DBA, desarrollador o arquitecto de datos diseñar, modelar, generar y administrar bases de datos visualmente. Incluye todo lo que un modelador de datos necesita para crear modelos ER complejos, ingeniería directa e inversa, y también ofrece características clave para realizar tareas de documentación y administración de cambios difíciles que normalmente requieren mucho tiempo y esfuerzo. </a:t>
            </a:r>
            <a:r>
              <a:rPr lang="es-419" sz="1000" u="sng">
                <a:solidFill>
                  <a:schemeClr val="hlink"/>
                </a:solidFill>
                <a:hlinkClick r:id="rId2"/>
              </a:rPr>
              <a:t>https://www.mysql.com/products/workbench/design/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Desarrollar: </a:t>
            </a:r>
            <a:r>
              <a:rPr lang="es-419" sz="1000">
                <a:solidFill>
                  <a:schemeClr val="dk1"/>
                </a:solidFill>
              </a:rPr>
              <a:t>MySQL Workbench ofrece herramientas visuales para crear, ejecutar y optimizar consultas SQL. El Editor de SQL proporciona resaltado de sintaxis de color, autocompletado, reutilización de fragmentos de código SQL e historial de ejecución de SQL. El Panel de conexiones de base de datos permite a los desarrolladores administrar fácilmente las conexiones de base de datos estándar, incluido MySQL Fabric. El Explorador de objetos proporciona acceso instantáneo al esquema y los objetos de la base de datos. </a:t>
            </a:r>
            <a:r>
              <a:rPr lang="es-419" sz="1000" u="sng">
                <a:solidFill>
                  <a:schemeClr val="hlink"/>
                </a:solidFill>
                <a:hlinkClick r:id="rId3"/>
              </a:rPr>
              <a:t>https://www.mysql.com/products/workbench/dev/</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Administrar: </a:t>
            </a:r>
            <a:r>
              <a:rPr lang="es-419" sz="1000">
                <a:solidFill>
                  <a:schemeClr val="dk1"/>
                </a:solidFill>
              </a:rPr>
              <a:t>MySQL Workbench proporciona una consola visual para administrar fácilmente los entornos MySQL y obtener una mejor visibilidad de las bases de datos. Los desarrolladores y administradores de bases de datos pueden utilizar las herramientas visuales para configurar servidores, administrar usuarios, realizar copias de seguridad y recuperación, inspeccionar datos de auditoría y ver el estado de la base de datos. </a:t>
            </a:r>
            <a:r>
              <a:rPr lang="es-419" sz="1000" u="sng">
                <a:solidFill>
                  <a:schemeClr val="hlink"/>
                </a:solidFill>
                <a:hlinkClick r:id="rId4"/>
              </a:rPr>
              <a:t>https://www.mysql.com/products/workbench/admin/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Además del </a:t>
            </a:r>
            <a:r>
              <a:rPr b="1" lang="es-419" sz="1000">
                <a:solidFill>
                  <a:schemeClr val="dk1"/>
                </a:solidFill>
              </a:rPr>
              <a:t>Panel de rendimiento visual: </a:t>
            </a:r>
            <a:r>
              <a:rPr lang="es-419" sz="1000">
                <a:solidFill>
                  <a:schemeClr val="dk1"/>
                </a:solidFill>
              </a:rPr>
              <a:t>que proporciona un conjunto de herramientas para mejorar el rendimiento de las aplicaciones MySQL y </a:t>
            </a:r>
            <a:r>
              <a:rPr b="1" lang="es-419" sz="1000" u="sng">
                <a:solidFill>
                  <a:schemeClr val="dk1"/>
                </a:solidFill>
              </a:rPr>
              <a:t>migración de base de datos</a:t>
            </a:r>
            <a:r>
              <a:rPr lang="es-419" sz="1000">
                <a:solidFill>
                  <a:schemeClr val="dk1"/>
                </a:solidFill>
              </a:rPr>
              <a:t> una solución completa y fácil de usar para migrar Microsoft SQL Server, Microsoft Access, Sybase ASE, PostgreSQL y otras tablas, objetos y datos RDBMS a MySQL. </a:t>
            </a:r>
            <a:endParaRPr sz="1000">
              <a:solidFill>
                <a:schemeClr val="dk1"/>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Fuente: </a:t>
            </a:r>
            <a:r>
              <a:rPr b="1" lang="es-419" sz="1000" u="sng">
                <a:solidFill>
                  <a:schemeClr val="hlink"/>
                </a:solidFill>
                <a:hlinkClick r:id="rId5"/>
              </a:rPr>
              <a:t>https://www.mysql.com/products/workbench/</a:t>
            </a:r>
            <a:endParaRPr sz="1000">
              <a:solidFill>
                <a:srgbClr val="202122"/>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Video en Youtube: </a:t>
            </a:r>
            <a:r>
              <a:rPr lang="es-419" sz="1000" u="sng">
                <a:solidFill>
                  <a:schemeClr val="hlink"/>
                </a:solidFill>
                <a:hlinkClick r:id="rId6"/>
              </a:rPr>
              <a:t>https://www.youtube.com/watch?v=X_umYKqKaF0</a:t>
            </a:r>
            <a:endParaRPr sz="1000">
              <a:solidFill>
                <a:srgbClr val="202122"/>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p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MySQL Workbench es una herramienta visual unificada para arquitectos, desarrolladores y administradores de bases de datos. MySQL Workbench proporciona modelado de datos, desarrollo SQL y herramientas de administración integrales para la configuración del servidor, administración de usuarios, respaldo y mucho más. MySQL Workbench está disponible en Windows, Linux y Mac OS X.</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Diseño: </a:t>
            </a:r>
            <a:r>
              <a:rPr lang="es-419" sz="1000">
                <a:solidFill>
                  <a:schemeClr val="dk1"/>
                </a:solidFill>
              </a:rPr>
              <a:t>MySQL Workbench permite a un DBA, desarrollador o arquitecto de datos diseñar, modelar, generar y administrar bases de datos visualmente. Incluye todo lo que un modelador de datos necesita para crear modelos ER complejos, ingeniería directa e inversa, y también ofrece características clave para realizar tareas de documentación y administración de cambios difíciles que normalmente requieren mucho tiempo y esfuerzo. </a:t>
            </a:r>
            <a:r>
              <a:rPr lang="es-419" sz="1000" u="sng">
                <a:solidFill>
                  <a:schemeClr val="hlink"/>
                </a:solidFill>
                <a:hlinkClick r:id="rId2"/>
              </a:rPr>
              <a:t>https://www.mysql.com/products/workbench/design/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Desarrollar: </a:t>
            </a:r>
            <a:r>
              <a:rPr lang="es-419" sz="1000">
                <a:solidFill>
                  <a:schemeClr val="dk1"/>
                </a:solidFill>
              </a:rPr>
              <a:t>MySQL Workbench ofrece herramientas visuales para crear, ejecutar y optimizar consultas SQL. El Editor de SQL proporciona resaltado de sintaxis de color, autocompletado, reutilización de fragmentos de código SQL e historial de ejecución de SQL. El Panel de conexiones de base de datos permite a los desarrolladores administrar fácilmente las conexiones de base de datos estándar, incluido MySQL Fabric. El Explorador de objetos proporciona acceso instantáneo al esquema y los objetos de la base de datos. </a:t>
            </a:r>
            <a:r>
              <a:rPr lang="es-419" sz="1000" u="sng">
                <a:solidFill>
                  <a:schemeClr val="hlink"/>
                </a:solidFill>
                <a:hlinkClick r:id="rId3"/>
              </a:rPr>
              <a:t>https://www.mysql.com/products/workbench/dev/</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Administrar: </a:t>
            </a:r>
            <a:r>
              <a:rPr lang="es-419" sz="1000">
                <a:solidFill>
                  <a:schemeClr val="dk1"/>
                </a:solidFill>
              </a:rPr>
              <a:t>MySQL Workbench proporciona una consola visual para administrar fácilmente los entornos MySQL y obtener una mejor visibilidad de las bases de datos. Los desarrolladores y administradores de bases de datos pueden utilizar las herramientas visuales para configurar servidores, administrar usuarios, realizar copias de seguridad y recuperación, inspeccionar datos de auditoría y ver el estado de la base de datos. </a:t>
            </a:r>
            <a:r>
              <a:rPr lang="es-419" sz="1000" u="sng">
                <a:solidFill>
                  <a:schemeClr val="hlink"/>
                </a:solidFill>
                <a:hlinkClick r:id="rId4"/>
              </a:rPr>
              <a:t>https://www.mysql.com/products/workbench/admin/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Además del </a:t>
            </a:r>
            <a:r>
              <a:rPr b="1" lang="es-419" sz="1000">
                <a:solidFill>
                  <a:schemeClr val="dk1"/>
                </a:solidFill>
              </a:rPr>
              <a:t>Panel de rendimiento visual: </a:t>
            </a:r>
            <a:r>
              <a:rPr lang="es-419" sz="1000">
                <a:solidFill>
                  <a:schemeClr val="dk1"/>
                </a:solidFill>
              </a:rPr>
              <a:t>que proporciona un conjunto de herramientas para mejorar el rendimiento de las aplicaciones MySQL y </a:t>
            </a:r>
            <a:r>
              <a:rPr b="1" lang="es-419" sz="1000" u="sng">
                <a:solidFill>
                  <a:schemeClr val="dk1"/>
                </a:solidFill>
              </a:rPr>
              <a:t>migración de base de datos</a:t>
            </a:r>
            <a:r>
              <a:rPr lang="es-419" sz="1000">
                <a:solidFill>
                  <a:schemeClr val="dk1"/>
                </a:solidFill>
              </a:rPr>
              <a:t> una solución completa y fácil de usar para migrar Microsoft SQL Server, Microsoft Access, Sybase ASE, PostgreSQL y otras tablas, objetos y datos RDBMS a MySQL. </a:t>
            </a:r>
            <a:endParaRPr sz="1000">
              <a:solidFill>
                <a:schemeClr val="dk1"/>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Fuente: </a:t>
            </a:r>
            <a:r>
              <a:rPr b="1" lang="es-419" sz="1000" u="sng">
                <a:solidFill>
                  <a:schemeClr val="hlink"/>
                </a:solidFill>
                <a:hlinkClick r:id="rId5"/>
              </a:rPr>
              <a:t>https://www.mysql.com/products/workbench/</a:t>
            </a:r>
            <a:endParaRPr sz="1000">
              <a:solidFill>
                <a:srgbClr val="202122"/>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Video en Youtube: </a:t>
            </a:r>
            <a:r>
              <a:rPr lang="es-419" sz="1000" u="sng">
                <a:solidFill>
                  <a:schemeClr val="hlink"/>
                </a:solidFill>
                <a:hlinkClick r:id="rId6"/>
              </a:rPr>
              <a:t>https://www.youtube.com/watch?v=X_umYKqKaF0</a:t>
            </a:r>
            <a:endParaRPr sz="1000">
              <a:solidFill>
                <a:srgbClr val="202122"/>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p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419" sz="1400">
                <a:solidFill>
                  <a:srgbClr val="202122"/>
                </a:solidFill>
              </a:rPr>
              <a:t>El servidor MySQL y los clientes soportan los principales sistemas operativos existentes, entre los cuales se encuentran los siguientes:</a:t>
            </a:r>
            <a:endParaRPr sz="1400">
              <a:solidFill>
                <a:srgbClr val="202122"/>
              </a:solidFill>
            </a:endParaRPr>
          </a:p>
          <a:p>
            <a:pPr indent="-317500" lvl="0" marL="457200" rtl="0" algn="l">
              <a:lnSpc>
                <a:spcPct val="115000"/>
              </a:lnSpc>
              <a:spcBef>
                <a:spcPts val="900"/>
              </a:spcBef>
              <a:spcAft>
                <a:spcPts val="0"/>
              </a:spcAft>
              <a:buClr>
                <a:srgbClr val="202122"/>
              </a:buClr>
              <a:buSzPts val="1400"/>
              <a:buChar char="●"/>
            </a:pPr>
            <a:r>
              <a:rPr lang="es-419" sz="1400">
                <a:solidFill>
                  <a:srgbClr val="202122"/>
                </a:solidFill>
              </a:rPr>
              <a:t>La familia de sistemas operativos Windows (Windows 95, 98, Me, NT, 2000 y XP). MySQL no soporta MS-DOS o Windows 3.1</a:t>
            </a:r>
            <a:br>
              <a:rPr lang="es-419" sz="1400">
                <a:solidFill>
                  <a:srgbClr val="202122"/>
                </a:solidFill>
              </a:rPr>
            </a:br>
            <a:endParaRPr sz="1400">
              <a:solidFill>
                <a:srgbClr val="202122"/>
              </a:solidFill>
            </a:endParaRPr>
          </a:p>
          <a:p>
            <a:pPr indent="-317500" lvl="0" marL="457200" rtl="0" algn="l">
              <a:lnSpc>
                <a:spcPct val="115000"/>
              </a:lnSpc>
              <a:spcBef>
                <a:spcPts val="0"/>
              </a:spcBef>
              <a:spcAft>
                <a:spcPts val="0"/>
              </a:spcAft>
              <a:buClr>
                <a:srgbClr val="202122"/>
              </a:buClr>
              <a:buSzPts val="1400"/>
              <a:buChar char="●"/>
            </a:pPr>
            <a:r>
              <a:rPr lang="es-419" sz="1400">
                <a:solidFill>
                  <a:srgbClr val="202122"/>
                </a:solidFill>
              </a:rPr>
              <a:t>La familia UNIX y derivados entre los cuales se encuentran: Los sistemas BSD (ejemplo: FreeBSD, OpenBSD, NetBSD, etc.), el sistema operativo MacOS X, System V, Solaris, HP-UX, entre otros, la familia Linux (como Fedora, RedHat, SuSE, Debian, Mandrake, Gentoo, Ubuntu, etc.)</a:t>
            </a:r>
            <a:br>
              <a:rPr lang="es-419" sz="1400">
                <a:solidFill>
                  <a:srgbClr val="202122"/>
                </a:solidFill>
              </a:rPr>
            </a:br>
            <a:endParaRPr sz="1400">
              <a:solidFill>
                <a:srgbClr val="202122"/>
              </a:solidFill>
            </a:endParaRPr>
          </a:p>
          <a:p>
            <a:pPr indent="-317500" lvl="0" marL="457200" rtl="0" algn="l">
              <a:lnSpc>
                <a:spcPct val="115000"/>
              </a:lnSpc>
              <a:spcBef>
                <a:spcPts val="0"/>
              </a:spcBef>
              <a:spcAft>
                <a:spcPts val="0"/>
              </a:spcAft>
              <a:buClr>
                <a:srgbClr val="202122"/>
              </a:buClr>
              <a:buSzPts val="1400"/>
              <a:buChar char="●"/>
            </a:pPr>
            <a:r>
              <a:rPr lang="es-419" sz="1400">
                <a:solidFill>
                  <a:srgbClr val="202122"/>
                </a:solidFill>
              </a:rPr>
              <a:t>y Novell Netware 6.5 y superior.</a:t>
            </a:r>
            <a:endParaRPr sz="1400">
              <a:solidFill>
                <a:srgbClr val="202122"/>
              </a:solidFill>
            </a:endParaRPr>
          </a:p>
          <a:p>
            <a:pPr indent="0" lvl="0" marL="0" rtl="0" algn="l">
              <a:lnSpc>
                <a:spcPct val="115000"/>
              </a:lnSpc>
              <a:spcBef>
                <a:spcPts val="500"/>
              </a:spcBef>
              <a:spcAft>
                <a:spcPts val="0"/>
              </a:spcAft>
              <a:buClr>
                <a:schemeClr val="dk1"/>
              </a:buClr>
              <a:buSzPts val="1100"/>
              <a:buFont typeface="Arial"/>
              <a:buNone/>
            </a:pPr>
            <a:r>
              <a:rPr lang="es-419" sz="1400">
                <a:solidFill>
                  <a:srgbClr val="202122"/>
                </a:solidFill>
              </a:rPr>
              <a:t>Para la mayoría de estos sistemas operativos ya se tienen paquetes compilados listos para ser usados. La ventaja que trae el software libre (GPL) es que el código de fuente es distribuido libremente por lo que si deseáis podéis compilar el programa en cualquier sistema operativo que deseeis.</a:t>
            </a:r>
            <a:endParaRPr sz="1400">
              <a:solidFill>
                <a:srgbClr val="202122"/>
              </a:solidFill>
            </a:endParaRPr>
          </a:p>
          <a:p>
            <a:pPr indent="0" lvl="0" marL="0" rtl="0" algn="l">
              <a:lnSpc>
                <a:spcPct val="115000"/>
              </a:lnSpc>
              <a:spcBef>
                <a:spcPts val="500"/>
              </a:spcBef>
              <a:spcAft>
                <a:spcPts val="0"/>
              </a:spcAft>
              <a:buClr>
                <a:schemeClr val="dk1"/>
              </a:buClr>
              <a:buSzPts val="1100"/>
              <a:buFont typeface="Arial"/>
              <a:buNone/>
            </a:pPr>
            <a:r>
              <a:rPr lang="es-419" sz="1400">
                <a:solidFill>
                  <a:srgbClr val="202122"/>
                </a:solidFill>
              </a:rPr>
              <a:t>Debido a que MySQL trabaja en un ambiente de Red (</a:t>
            </a:r>
            <a:r>
              <a:rPr i="1" lang="es-419" sz="1400">
                <a:solidFill>
                  <a:srgbClr val="202122"/>
                </a:solidFill>
              </a:rPr>
              <a:t>es decir entre computadores conectados en Red o al internet</a:t>
            </a:r>
            <a:r>
              <a:rPr lang="es-419" sz="1400">
                <a:solidFill>
                  <a:srgbClr val="202122"/>
                </a:solidFill>
              </a:rPr>
              <a:t>), el servidor MySQL y los clientes pueden inter-operar en diferentes sistemas operativos. Por ejemplo, podemos tener instalado el servidor MySQL en un sistema operativo tipo Unix (</a:t>
            </a:r>
            <a:r>
              <a:rPr i="1" lang="es-419" sz="1400">
                <a:solidFill>
                  <a:srgbClr val="202122"/>
                </a:solidFill>
              </a:rPr>
              <a:t>como Linux</a:t>
            </a:r>
            <a:r>
              <a:rPr lang="es-419" sz="1400">
                <a:solidFill>
                  <a:srgbClr val="202122"/>
                </a:solidFill>
              </a:rPr>
              <a:t>) y podemos acceder a la información a través de la red con un ordenador con sistema operativo tipo Windows a través de las aplicaciones clientes.</a:t>
            </a:r>
            <a:endParaRPr sz="1400">
              <a:solidFill>
                <a:srgbClr val="202122"/>
              </a:solidFill>
            </a:endParaRPr>
          </a:p>
          <a:p>
            <a:pPr indent="0" lvl="0" marL="0" rtl="0" algn="l">
              <a:lnSpc>
                <a:spcPct val="100000"/>
              </a:lnSpc>
              <a:spcBef>
                <a:spcPts val="50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Fuente: </a:t>
            </a:r>
            <a:r>
              <a:rPr i="1" lang="es-419" sz="1400">
                <a:solidFill>
                  <a:schemeClr val="dk1"/>
                </a:solidFill>
              </a:rPr>
              <a:t>Wikipedia</a:t>
            </a:r>
            <a:r>
              <a:rPr lang="es-419" sz="1400">
                <a:solidFill>
                  <a:schemeClr val="dk1"/>
                </a:solidFill>
              </a:rPr>
              <a:t> (</a:t>
            </a:r>
            <a:r>
              <a:rPr lang="es-419" sz="1400" u="sng">
                <a:solidFill>
                  <a:srgbClr val="0563C1"/>
                </a:solidFill>
                <a:hlinkClick r:id="rId2">
                  <a:extLst>
                    <a:ext uri="{A12FA001-AC4F-418D-AE19-62706E023703}">
                      <ahyp:hlinkClr val="tx"/>
                    </a:ext>
                  </a:extLst>
                </a:hlinkClick>
              </a:rPr>
              <a:t>https://es.wikipedia.org/wiki/MySQL</a:t>
            </a:r>
            <a:r>
              <a:rPr lang="es-419" sz="1400">
                <a:solidFill>
                  <a:srgbClr val="202122"/>
                </a:solidFill>
              </a:rPr>
              <a:t>)</a:t>
            </a:r>
            <a:endParaRPr sz="1400">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p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MySQL Workbench es una herramienta visual unificada para arquitectos, desarrolladores y administradores de bases de datos. MySQL Workbench proporciona modelado de datos, desarrollo SQL y herramientas de administración integrales para la configuración del servidor, administración de usuarios, respaldo y mucho más. MySQL Workbench está disponible en Windows, Linux y Mac OS X.</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Diseño: </a:t>
            </a:r>
            <a:r>
              <a:rPr lang="es-419" sz="1000">
                <a:solidFill>
                  <a:schemeClr val="dk1"/>
                </a:solidFill>
              </a:rPr>
              <a:t>MySQL Workbench permite a un DBA, desarrollador o arquitecto de datos diseñar, modelar, generar y administrar bases de datos visualmente. Incluye todo lo que un modelador de datos necesita para crear modelos ER complejos, ingeniería directa e inversa, y también ofrece características clave para realizar tareas de documentación y administración de cambios difíciles que normalmente requieren mucho tiempo y esfuerzo. </a:t>
            </a:r>
            <a:r>
              <a:rPr lang="es-419" sz="1000" u="sng">
                <a:solidFill>
                  <a:schemeClr val="hlink"/>
                </a:solidFill>
                <a:hlinkClick r:id="rId2"/>
              </a:rPr>
              <a:t>https://www.mysql.com/products/workbench/design/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Desarrollar: </a:t>
            </a:r>
            <a:r>
              <a:rPr lang="es-419" sz="1000">
                <a:solidFill>
                  <a:schemeClr val="dk1"/>
                </a:solidFill>
              </a:rPr>
              <a:t>MySQL Workbench ofrece herramientas visuales para crear, ejecutar y optimizar consultas SQL. El Editor de SQL proporciona resaltado de sintaxis de color, autocompletado, reutilización de fragmentos de código SQL e historial de ejecución de SQL. El Panel de conexiones de base de datos permite a los desarrolladores administrar fácilmente las conexiones de base de datos estándar, incluido MySQL Fabric. El Explorador de objetos proporciona acceso instantáneo al esquema y los objetos de la base de datos. </a:t>
            </a:r>
            <a:r>
              <a:rPr lang="es-419" sz="1000" u="sng">
                <a:solidFill>
                  <a:schemeClr val="hlink"/>
                </a:solidFill>
                <a:hlinkClick r:id="rId3"/>
              </a:rPr>
              <a:t>https://www.mysql.com/products/workbench/dev/</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000" u="sng">
                <a:solidFill>
                  <a:schemeClr val="dk1"/>
                </a:solidFill>
              </a:rPr>
              <a:t>Administrar: </a:t>
            </a:r>
            <a:r>
              <a:rPr lang="es-419" sz="1000">
                <a:solidFill>
                  <a:schemeClr val="dk1"/>
                </a:solidFill>
              </a:rPr>
              <a:t>MySQL Workbench proporciona una consola visual para administrar fácilmente los entornos MySQL y obtener una mejor visibilidad de las bases de datos. Los desarrolladores y administradores de bases de datos pueden utilizar las herramientas visuales para configurar servidores, administrar usuarios, realizar copias de seguridad y recuperación, inspeccionar datos de auditoría y ver el estado de la base de datos. </a:t>
            </a:r>
            <a:r>
              <a:rPr lang="es-419" sz="1000" u="sng">
                <a:solidFill>
                  <a:schemeClr val="hlink"/>
                </a:solidFill>
                <a:hlinkClick r:id="rId4"/>
              </a:rPr>
              <a:t>https://www.mysql.com/products/workbench/admin/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000">
                <a:solidFill>
                  <a:schemeClr val="dk1"/>
                </a:solidFill>
              </a:rPr>
              <a:t>Además del </a:t>
            </a:r>
            <a:r>
              <a:rPr b="1" lang="es-419" sz="1000">
                <a:solidFill>
                  <a:schemeClr val="dk1"/>
                </a:solidFill>
              </a:rPr>
              <a:t>Panel de rendimiento visual: </a:t>
            </a:r>
            <a:r>
              <a:rPr lang="es-419" sz="1000">
                <a:solidFill>
                  <a:schemeClr val="dk1"/>
                </a:solidFill>
              </a:rPr>
              <a:t>que proporciona un conjunto de herramientas para mejorar el rendimiento de las aplicaciones MySQL y </a:t>
            </a:r>
            <a:r>
              <a:rPr b="1" lang="es-419" sz="1000" u="sng">
                <a:solidFill>
                  <a:schemeClr val="dk1"/>
                </a:solidFill>
              </a:rPr>
              <a:t>migración de base de datos</a:t>
            </a:r>
            <a:r>
              <a:rPr lang="es-419" sz="1000">
                <a:solidFill>
                  <a:schemeClr val="dk1"/>
                </a:solidFill>
              </a:rPr>
              <a:t> una solución completa y fácil de usar para migrar Microsoft SQL Server, Microsoft Access, Sybase ASE, PostgreSQL y otras tablas, objetos y datos RDBMS a MySQL. </a:t>
            </a:r>
            <a:endParaRPr sz="1000">
              <a:solidFill>
                <a:schemeClr val="dk1"/>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Fuente: </a:t>
            </a:r>
            <a:r>
              <a:rPr b="1" lang="es-419" sz="1000" u="sng">
                <a:solidFill>
                  <a:schemeClr val="hlink"/>
                </a:solidFill>
                <a:hlinkClick r:id="rId5"/>
              </a:rPr>
              <a:t>https://www.mysql.com/products/workbench/</a:t>
            </a:r>
            <a:endParaRPr sz="1000">
              <a:solidFill>
                <a:srgbClr val="202122"/>
              </a:solidFill>
            </a:endParaRPr>
          </a:p>
          <a:p>
            <a:pPr indent="0" lvl="0" marL="0" rtl="0" algn="l">
              <a:lnSpc>
                <a:spcPct val="100000"/>
              </a:lnSpc>
              <a:spcBef>
                <a:spcPts val="2100"/>
              </a:spcBef>
              <a:spcAft>
                <a:spcPts val="0"/>
              </a:spcAft>
              <a:buClr>
                <a:schemeClr val="dk1"/>
              </a:buClr>
              <a:buSzPts val="1100"/>
              <a:buFont typeface="Arial"/>
              <a:buNone/>
            </a:pPr>
            <a:r>
              <a:rPr lang="es-419" sz="1000">
                <a:solidFill>
                  <a:srgbClr val="202122"/>
                </a:solidFill>
              </a:rPr>
              <a:t>Video en Youtube: </a:t>
            </a:r>
            <a:r>
              <a:rPr lang="es-419" sz="1000" u="sng">
                <a:solidFill>
                  <a:schemeClr val="hlink"/>
                </a:solidFill>
                <a:hlinkClick r:id="rId6"/>
              </a:rPr>
              <a:t>https://www.youtube.com/watch?v=X_umYKqKaF0</a:t>
            </a:r>
            <a:endParaRPr sz="1000">
              <a:solidFill>
                <a:srgbClr val="202122"/>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419" sz="1400">
                <a:solidFill>
                  <a:srgbClr val="202122"/>
                </a:solidFill>
              </a:rPr>
              <a:t>El servidor MySQL y los clientes soportan los principales sistemas operativos existentes, entre los cuales se encuentran los siguientes:</a:t>
            </a:r>
            <a:endParaRPr sz="1400">
              <a:solidFill>
                <a:srgbClr val="202122"/>
              </a:solidFill>
            </a:endParaRPr>
          </a:p>
          <a:p>
            <a:pPr indent="-317500" lvl="0" marL="457200" rtl="0" algn="l">
              <a:lnSpc>
                <a:spcPct val="115000"/>
              </a:lnSpc>
              <a:spcBef>
                <a:spcPts val="900"/>
              </a:spcBef>
              <a:spcAft>
                <a:spcPts val="0"/>
              </a:spcAft>
              <a:buClr>
                <a:srgbClr val="202122"/>
              </a:buClr>
              <a:buSzPts val="1400"/>
              <a:buChar char="●"/>
            </a:pPr>
            <a:r>
              <a:rPr lang="es-419" sz="1400">
                <a:solidFill>
                  <a:srgbClr val="202122"/>
                </a:solidFill>
              </a:rPr>
              <a:t>La familia de sistemas operativos Windows (Windows 95, 98, Me, NT, 2000 y XP). MySQL no soporta MS-DOS o Windows 3.1</a:t>
            </a:r>
            <a:br>
              <a:rPr lang="es-419" sz="1400">
                <a:solidFill>
                  <a:srgbClr val="202122"/>
                </a:solidFill>
              </a:rPr>
            </a:br>
            <a:endParaRPr sz="1400">
              <a:solidFill>
                <a:srgbClr val="202122"/>
              </a:solidFill>
            </a:endParaRPr>
          </a:p>
          <a:p>
            <a:pPr indent="-317500" lvl="0" marL="457200" rtl="0" algn="l">
              <a:lnSpc>
                <a:spcPct val="115000"/>
              </a:lnSpc>
              <a:spcBef>
                <a:spcPts val="0"/>
              </a:spcBef>
              <a:spcAft>
                <a:spcPts val="0"/>
              </a:spcAft>
              <a:buClr>
                <a:srgbClr val="202122"/>
              </a:buClr>
              <a:buSzPts val="1400"/>
              <a:buChar char="●"/>
            </a:pPr>
            <a:r>
              <a:rPr lang="es-419" sz="1400">
                <a:solidFill>
                  <a:srgbClr val="202122"/>
                </a:solidFill>
              </a:rPr>
              <a:t>La familia UNIX y derivados entre los cuales se encuentran: Los sistemas BSD (ejemplo: FreeBSD, OpenBSD, NetBSD, etc.), el sistema operativo MacOS X, System V, Solaris, HP-UX, entre otros, la familia Linux (como Fedora, RedHat, SuSE, Debian, Mandrake, Gentoo, Ubuntu, etc.)</a:t>
            </a:r>
            <a:br>
              <a:rPr lang="es-419" sz="1400">
                <a:solidFill>
                  <a:srgbClr val="202122"/>
                </a:solidFill>
              </a:rPr>
            </a:br>
            <a:endParaRPr sz="1400">
              <a:solidFill>
                <a:srgbClr val="202122"/>
              </a:solidFill>
            </a:endParaRPr>
          </a:p>
          <a:p>
            <a:pPr indent="-317500" lvl="0" marL="457200" rtl="0" algn="l">
              <a:lnSpc>
                <a:spcPct val="115000"/>
              </a:lnSpc>
              <a:spcBef>
                <a:spcPts val="0"/>
              </a:spcBef>
              <a:spcAft>
                <a:spcPts val="0"/>
              </a:spcAft>
              <a:buClr>
                <a:srgbClr val="202122"/>
              </a:buClr>
              <a:buSzPts val="1400"/>
              <a:buChar char="●"/>
            </a:pPr>
            <a:r>
              <a:rPr lang="es-419" sz="1400">
                <a:solidFill>
                  <a:srgbClr val="202122"/>
                </a:solidFill>
              </a:rPr>
              <a:t>y Novell Netware 6.5 y superior.</a:t>
            </a:r>
            <a:endParaRPr sz="1400">
              <a:solidFill>
                <a:srgbClr val="202122"/>
              </a:solidFill>
            </a:endParaRPr>
          </a:p>
          <a:p>
            <a:pPr indent="0" lvl="0" marL="0" rtl="0" algn="l">
              <a:lnSpc>
                <a:spcPct val="115000"/>
              </a:lnSpc>
              <a:spcBef>
                <a:spcPts val="500"/>
              </a:spcBef>
              <a:spcAft>
                <a:spcPts val="0"/>
              </a:spcAft>
              <a:buClr>
                <a:schemeClr val="dk1"/>
              </a:buClr>
              <a:buSzPts val="1100"/>
              <a:buFont typeface="Arial"/>
              <a:buNone/>
            </a:pPr>
            <a:r>
              <a:rPr lang="es-419" sz="1400">
                <a:solidFill>
                  <a:srgbClr val="202122"/>
                </a:solidFill>
              </a:rPr>
              <a:t>Para la mayoría de estos sistemas operativos ya se tienen paquetes compilados listos para ser usados. La ventaja que trae el software libre (GPL) es que el código de fuente es distribuido libremente por lo que si deseáis podéis compilar el programa en cualquier sistema operativo que deseeis.</a:t>
            </a:r>
            <a:endParaRPr sz="1400">
              <a:solidFill>
                <a:srgbClr val="202122"/>
              </a:solidFill>
            </a:endParaRPr>
          </a:p>
          <a:p>
            <a:pPr indent="0" lvl="0" marL="0" rtl="0" algn="l">
              <a:lnSpc>
                <a:spcPct val="115000"/>
              </a:lnSpc>
              <a:spcBef>
                <a:spcPts val="500"/>
              </a:spcBef>
              <a:spcAft>
                <a:spcPts val="0"/>
              </a:spcAft>
              <a:buClr>
                <a:schemeClr val="dk1"/>
              </a:buClr>
              <a:buSzPts val="1100"/>
              <a:buFont typeface="Arial"/>
              <a:buNone/>
            </a:pPr>
            <a:r>
              <a:rPr lang="es-419" sz="1400">
                <a:solidFill>
                  <a:srgbClr val="202122"/>
                </a:solidFill>
              </a:rPr>
              <a:t>Debido a que MySQL trabaja en un ambiente de Red (</a:t>
            </a:r>
            <a:r>
              <a:rPr i="1" lang="es-419" sz="1400">
                <a:solidFill>
                  <a:srgbClr val="202122"/>
                </a:solidFill>
              </a:rPr>
              <a:t>es decir entre computadores conectados en Red o al internet</a:t>
            </a:r>
            <a:r>
              <a:rPr lang="es-419" sz="1400">
                <a:solidFill>
                  <a:srgbClr val="202122"/>
                </a:solidFill>
              </a:rPr>
              <a:t>), el servidor MySQL y los clientes pueden inter-operar en diferentes sistemas operativos. Por ejemplo, podemos tener instalado el servidor MySQL en un sistema operativo tipo Unix (</a:t>
            </a:r>
            <a:r>
              <a:rPr i="1" lang="es-419" sz="1400">
                <a:solidFill>
                  <a:srgbClr val="202122"/>
                </a:solidFill>
              </a:rPr>
              <a:t>como Linux</a:t>
            </a:r>
            <a:r>
              <a:rPr lang="es-419" sz="1400">
                <a:solidFill>
                  <a:srgbClr val="202122"/>
                </a:solidFill>
              </a:rPr>
              <a:t>) y podemos acceder a la información a través de la red con un ordenador con sistema operativo tipo Windows a través de las aplicaciones clientes.</a:t>
            </a:r>
            <a:endParaRPr sz="1400">
              <a:solidFill>
                <a:srgbClr val="202122"/>
              </a:solidFill>
            </a:endParaRPr>
          </a:p>
          <a:p>
            <a:pPr indent="0" lvl="0" marL="0" rtl="0" algn="l">
              <a:lnSpc>
                <a:spcPct val="100000"/>
              </a:lnSpc>
              <a:spcBef>
                <a:spcPts val="50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Fuente: </a:t>
            </a:r>
            <a:r>
              <a:rPr i="1" lang="es-419" sz="1400">
                <a:solidFill>
                  <a:schemeClr val="dk1"/>
                </a:solidFill>
              </a:rPr>
              <a:t>Wikipedia</a:t>
            </a:r>
            <a:r>
              <a:rPr lang="es-419" sz="1400">
                <a:solidFill>
                  <a:schemeClr val="dk1"/>
                </a:solidFill>
              </a:rPr>
              <a:t> (</a:t>
            </a:r>
            <a:r>
              <a:rPr lang="es-419" sz="1400" u="sng">
                <a:solidFill>
                  <a:srgbClr val="0563C1"/>
                </a:solidFill>
                <a:hlinkClick r:id="rId2">
                  <a:extLst>
                    <a:ext uri="{A12FA001-AC4F-418D-AE19-62706E023703}">
                      <ahyp:hlinkClr val="tx"/>
                    </a:ext>
                  </a:extLst>
                </a:hlinkClick>
              </a:rPr>
              <a:t>https://es.wikipedia.org/wiki/MySQL</a:t>
            </a:r>
            <a:r>
              <a:rPr lang="es-419" sz="1400">
                <a:solidFill>
                  <a:srgbClr val="202122"/>
                </a:solidFill>
              </a:rPr>
              <a:t>)</a:t>
            </a:r>
            <a:endParaRPr sz="1400">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highlight>
                  <a:schemeClr val="lt1"/>
                </a:highlight>
                <a:latin typeface="DM Sans"/>
                <a:ea typeface="DM Sans"/>
                <a:cs typeface="DM Sans"/>
                <a:sym typeface="DM Sans"/>
              </a:rPr>
              <a:t>Desarrollo de un desafío entregable.</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p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2" name="Google Shape;492;p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419">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419">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¿Cómo crear encuestas de zoom? Disponible en </a:t>
            </a:r>
            <a:r>
              <a:rPr lang="es-419"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generará </a:t>
            </a:r>
            <a:r>
              <a:rPr lang="es-419" u="sng">
                <a:solidFill>
                  <a:schemeClr val="dk1"/>
                </a:solidFill>
                <a:latin typeface="DM Sans"/>
                <a:ea typeface="DM Sans"/>
                <a:cs typeface="DM Sans"/>
                <a:sym typeface="DM Sans"/>
              </a:rPr>
              <a:t>una encuesta de zoom</a:t>
            </a:r>
            <a:r>
              <a:rPr lang="es-419">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419">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419">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419">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 Id="rId3"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 Id="rId3"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 Id="rId3"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6.png"/><Relationship Id="rId3"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9.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png"/><Relationship Id="rId3" Type="http://schemas.openxmlformats.org/officeDocument/2006/relationships/image" Target="../media/image9.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 Id="rId3" Type="http://schemas.openxmlformats.org/officeDocument/2006/relationships/image" Target="../media/image9.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9.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9" name="Shape 9"/>
        <p:cNvGrpSpPr/>
        <p:nvPr/>
      </p:nvGrpSpPr>
      <p:grpSpPr>
        <a:xfrm>
          <a:off x="0" y="0"/>
          <a:ext cx="0" cy="0"/>
          <a:chOff x="0" y="0"/>
          <a:chExt cx="0" cy="0"/>
        </a:xfrm>
      </p:grpSpPr>
      <p:pic>
        <p:nvPicPr>
          <p:cNvPr id="10" name="Google Shape;10;p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4" name="Google Shape;3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7" name="Google Shape;37;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0" name="Google Shape;40;p1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p1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2" name="Google Shape;4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5" name="Google Shape;4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8" name="Google Shape;48;p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9" name="Google Shape;4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1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52" name="Google Shape;5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56" name="Google Shape;56;p1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7" name="Google Shape;57;p1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8" name="Google Shape;5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61" name="Google Shape;6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4" name="Google Shape;64;p1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65" name="Google Shape;65;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1" name="Shape 11"/>
        <p:cNvGrpSpPr/>
        <p:nvPr/>
      </p:nvGrpSpPr>
      <p:grpSpPr>
        <a:xfrm>
          <a:off x="0" y="0"/>
          <a:ext cx="0" cy="0"/>
          <a:chOff x="0" y="0"/>
          <a:chExt cx="0" cy="0"/>
        </a:xfrm>
      </p:grpSpPr>
      <p:pic>
        <p:nvPicPr>
          <p:cNvPr id="12" name="Google Shape;12;p3"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72" name="Shape 72"/>
        <p:cNvGrpSpPr/>
        <p:nvPr/>
      </p:nvGrpSpPr>
      <p:grpSpPr>
        <a:xfrm>
          <a:off x="0" y="0"/>
          <a:ext cx="0" cy="0"/>
          <a:chOff x="0" y="0"/>
          <a:chExt cx="0" cy="0"/>
        </a:xfrm>
      </p:grpSpPr>
      <p:pic>
        <p:nvPicPr>
          <p:cNvPr id="73" name="Google Shape;73;p2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74" name="Shape 74"/>
        <p:cNvGrpSpPr/>
        <p:nvPr/>
      </p:nvGrpSpPr>
      <p:grpSpPr>
        <a:xfrm>
          <a:off x="0" y="0"/>
          <a:ext cx="0" cy="0"/>
          <a:chOff x="0" y="0"/>
          <a:chExt cx="0" cy="0"/>
        </a:xfrm>
      </p:grpSpPr>
      <p:pic>
        <p:nvPicPr>
          <p:cNvPr id="75" name="Google Shape;75;p23"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76" name="Shape 76"/>
        <p:cNvGrpSpPr/>
        <p:nvPr/>
      </p:nvGrpSpPr>
      <p:grpSpPr>
        <a:xfrm>
          <a:off x="0" y="0"/>
          <a:ext cx="0" cy="0"/>
          <a:chOff x="0" y="0"/>
          <a:chExt cx="0" cy="0"/>
        </a:xfrm>
      </p:grpSpPr>
      <p:pic>
        <p:nvPicPr>
          <p:cNvPr id="77" name="Google Shape;77;p2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25"/>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0" name="Google Shape;80;p2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81" name="Shape 81"/>
        <p:cNvGrpSpPr/>
        <p:nvPr/>
      </p:nvGrpSpPr>
      <p:grpSpPr>
        <a:xfrm>
          <a:off x="0" y="0"/>
          <a:ext cx="0" cy="0"/>
          <a:chOff x="0" y="0"/>
          <a:chExt cx="0" cy="0"/>
        </a:xfrm>
      </p:grpSpPr>
      <p:pic>
        <p:nvPicPr>
          <p:cNvPr id="82" name="Google Shape;82;p2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83" name="Shape 83"/>
        <p:cNvGrpSpPr/>
        <p:nvPr/>
      </p:nvGrpSpPr>
      <p:grpSpPr>
        <a:xfrm>
          <a:off x="0" y="0"/>
          <a:ext cx="0" cy="0"/>
          <a:chOff x="0" y="0"/>
          <a:chExt cx="0" cy="0"/>
        </a:xfrm>
      </p:grpSpPr>
      <p:pic>
        <p:nvPicPr>
          <p:cNvPr id="84" name="Google Shape;84;p27"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85" name="Shape 85"/>
        <p:cNvGrpSpPr/>
        <p:nvPr/>
      </p:nvGrpSpPr>
      <p:grpSpPr>
        <a:xfrm>
          <a:off x="0" y="0"/>
          <a:ext cx="0" cy="0"/>
          <a:chOff x="0" y="0"/>
          <a:chExt cx="0" cy="0"/>
        </a:xfrm>
      </p:grpSpPr>
      <p:pic>
        <p:nvPicPr>
          <p:cNvPr id="86" name="Google Shape;86;p2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87" name="Shape 87"/>
        <p:cNvGrpSpPr/>
        <p:nvPr/>
      </p:nvGrpSpPr>
      <p:grpSpPr>
        <a:xfrm>
          <a:off x="0" y="0"/>
          <a:ext cx="0" cy="0"/>
          <a:chOff x="0" y="0"/>
          <a:chExt cx="0" cy="0"/>
        </a:xfrm>
      </p:grpSpPr>
      <p:sp>
        <p:nvSpPr>
          <p:cNvPr id="88" name="Google Shape;88;p2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89" name="Google Shape;89;p2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a:buNone/>
              <a:defRPr sz="2000">
                <a:latin typeface="Helvetica Neue"/>
                <a:ea typeface="Helvetica Neue"/>
                <a:cs typeface="Helvetica Neue"/>
                <a:sym typeface="Helvetica Neu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90" name="Google Shape;90;p29"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91" name="Shape 91"/>
        <p:cNvGrpSpPr/>
        <p:nvPr/>
      </p:nvGrpSpPr>
      <p:grpSpPr>
        <a:xfrm>
          <a:off x="0" y="0"/>
          <a:ext cx="0" cy="0"/>
          <a:chOff x="0" y="0"/>
          <a:chExt cx="0" cy="0"/>
        </a:xfrm>
      </p:grpSpPr>
      <p:pic>
        <p:nvPicPr>
          <p:cNvPr id="92" name="Google Shape;92;p3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93" name="Shape 93"/>
        <p:cNvGrpSpPr/>
        <p:nvPr/>
      </p:nvGrpSpPr>
      <p:grpSpPr>
        <a:xfrm>
          <a:off x="0" y="0"/>
          <a:ext cx="0" cy="0"/>
          <a:chOff x="0" y="0"/>
          <a:chExt cx="0" cy="0"/>
        </a:xfrm>
      </p:grpSpPr>
      <p:pic>
        <p:nvPicPr>
          <p:cNvPr id="94" name="Google Shape;94;p31"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3" name="Shape 13"/>
        <p:cNvGrpSpPr/>
        <p:nvPr/>
      </p:nvGrpSpPr>
      <p:grpSpPr>
        <a:xfrm>
          <a:off x="0" y="0"/>
          <a:ext cx="0" cy="0"/>
          <a:chOff x="0" y="0"/>
          <a:chExt cx="0" cy="0"/>
        </a:xfrm>
      </p:grpSpPr>
      <p:pic>
        <p:nvPicPr>
          <p:cNvPr id="14" name="Google Shape;14;p4"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95" name="Shape 95"/>
        <p:cNvGrpSpPr/>
        <p:nvPr/>
      </p:nvGrpSpPr>
      <p:grpSpPr>
        <a:xfrm>
          <a:off x="0" y="0"/>
          <a:ext cx="0" cy="0"/>
          <a:chOff x="0" y="0"/>
          <a:chExt cx="0" cy="0"/>
        </a:xfrm>
      </p:grpSpPr>
      <p:pic>
        <p:nvPicPr>
          <p:cNvPr id="96" name="Google Shape;96;p3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1" name="Shape 101"/>
        <p:cNvGrpSpPr/>
        <p:nvPr/>
      </p:nvGrpSpPr>
      <p:grpSpPr>
        <a:xfrm>
          <a:off x="0" y="0"/>
          <a:ext cx="0" cy="0"/>
          <a:chOff x="0" y="0"/>
          <a:chExt cx="0" cy="0"/>
        </a:xfrm>
      </p:grpSpPr>
      <p:sp>
        <p:nvSpPr>
          <p:cNvPr id="102" name="Google Shape;102;p3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3" name="Google Shape;103;p3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04" name="Google Shape;104;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 name="Shape 105"/>
        <p:cNvGrpSpPr/>
        <p:nvPr/>
      </p:nvGrpSpPr>
      <p:grpSpPr>
        <a:xfrm>
          <a:off x="0" y="0"/>
          <a:ext cx="0" cy="0"/>
          <a:chOff x="0" y="0"/>
          <a:chExt cx="0" cy="0"/>
        </a:xfrm>
      </p:grpSpPr>
      <p:sp>
        <p:nvSpPr>
          <p:cNvPr id="106" name="Google Shape;106;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7" name="Google Shape;107;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08" name="Google Shape;108;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9" name="Shape 109"/>
        <p:cNvGrpSpPr/>
        <p:nvPr/>
      </p:nvGrpSpPr>
      <p:grpSpPr>
        <a:xfrm>
          <a:off x="0" y="0"/>
          <a:ext cx="0" cy="0"/>
          <a:chOff x="0" y="0"/>
          <a:chExt cx="0" cy="0"/>
        </a:xfrm>
      </p:grpSpPr>
      <p:sp>
        <p:nvSpPr>
          <p:cNvPr id="110" name="Google Shape;110;p3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1" name="Google Shape;111;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2" name="Shape 112"/>
        <p:cNvGrpSpPr/>
        <p:nvPr/>
      </p:nvGrpSpPr>
      <p:grpSpPr>
        <a:xfrm>
          <a:off x="0" y="0"/>
          <a:ext cx="0" cy="0"/>
          <a:chOff x="0" y="0"/>
          <a:chExt cx="0" cy="0"/>
        </a:xfrm>
      </p:grpSpPr>
      <p:sp>
        <p:nvSpPr>
          <p:cNvPr id="113" name="Google Shape;113;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4" name="Google Shape;114;p3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15" name="Google Shape;115;p3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16" name="Google Shape;116;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9" name="Google Shape;119;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 name="Shape 120"/>
        <p:cNvGrpSpPr/>
        <p:nvPr/>
      </p:nvGrpSpPr>
      <p:grpSpPr>
        <a:xfrm>
          <a:off x="0" y="0"/>
          <a:ext cx="0" cy="0"/>
          <a:chOff x="0" y="0"/>
          <a:chExt cx="0" cy="0"/>
        </a:xfrm>
      </p:grpSpPr>
      <p:sp>
        <p:nvSpPr>
          <p:cNvPr id="121" name="Google Shape;121;p3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 name="Google Shape;122;p3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3" name="Google Shape;123;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4" name="Shape 124"/>
        <p:cNvGrpSpPr/>
        <p:nvPr/>
      </p:nvGrpSpPr>
      <p:grpSpPr>
        <a:xfrm>
          <a:off x="0" y="0"/>
          <a:ext cx="0" cy="0"/>
          <a:chOff x="0" y="0"/>
          <a:chExt cx="0" cy="0"/>
        </a:xfrm>
      </p:grpSpPr>
      <p:sp>
        <p:nvSpPr>
          <p:cNvPr id="125" name="Google Shape;125;p4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6" name="Google Shape;126;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sp>
        <p:nvSpPr>
          <p:cNvPr id="128" name="Google Shape;128;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4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30" name="Google Shape;130;p4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31" name="Google Shape;131;p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32" name="Google Shape;132;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3" name="Shape 133"/>
        <p:cNvGrpSpPr/>
        <p:nvPr/>
      </p:nvGrpSpPr>
      <p:grpSpPr>
        <a:xfrm>
          <a:off x="0" y="0"/>
          <a:ext cx="0" cy="0"/>
          <a:chOff x="0" y="0"/>
          <a:chExt cx="0" cy="0"/>
        </a:xfrm>
      </p:grpSpPr>
      <p:sp>
        <p:nvSpPr>
          <p:cNvPr id="134" name="Google Shape;134;p4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35" name="Google Shape;135;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15" name="Shape 15"/>
        <p:cNvGrpSpPr/>
        <p:nvPr/>
      </p:nvGrpSpPr>
      <p:grpSpPr>
        <a:xfrm>
          <a:off x="0" y="0"/>
          <a:ext cx="0" cy="0"/>
          <a:chOff x="0" y="0"/>
          <a:chExt cx="0" cy="0"/>
        </a:xfrm>
      </p:grpSpPr>
      <p:pic>
        <p:nvPicPr>
          <p:cNvPr id="16" name="Google Shape;16;p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6" name="Shape 136"/>
        <p:cNvGrpSpPr/>
        <p:nvPr/>
      </p:nvGrpSpPr>
      <p:grpSpPr>
        <a:xfrm>
          <a:off x="0" y="0"/>
          <a:ext cx="0" cy="0"/>
          <a:chOff x="0" y="0"/>
          <a:chExt cx="0" cy="0"/>
        </a:xfrm>
      </p:grpSpPr>
      <p:sp>
        <p:nvSpPr>
          <p:cNvPr id="137" name="Google Shape;137;p4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38" name="Google Shape;138;p4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39" name="Google Shape;139;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0" name="Shape 140"/>
        <p:cNvGrpSpPr/>
        <p:nvPr/>
      </p:nvGrpSpPr>
      <p:grpSpPr>
        <a:xfrm>
          <a:off x="0" y="0"/>
          <a:ext cx="0" cy="0"/>
          <a:chOff x="0" y="0"/>
          <a:chExt cx="0" cy="0"/>
        </a:xfrm>
      </p:grpSpPr>
      <p:sp>
        <p:nvSpPr>
          <p:cNvPr id="141" name="Google Shape;141;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142" name="Shape 142"/>
        <p:cNvGrpSpPr/>
        <p:nvPr/>
      </p:nvGrpSpPr>
      <p:grpSpPr>
        <a:xfrm>
          <a:off x="0" y="0"/>
          <a:ext cx="0" cy="0"/>
          <a:chOff x="0" y="0"/>
          <a:chExt cx="0" cy="0"/>
        </a:xfrm>
      </p:grpSpPr>
      <p:pic>
        <p:nvPicPr>
          <p:cNvPr id="143" name="Google Shape;143;p4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0" name="Shape 150"/>
        <p:cNvGrpSpPr/>
        <p:nvPr/>
      </p:nvGrpSpPr>
      <p:grpSpPr>
        <a:xfrm>
          <a:off x="0" y="0"/>
          <a:ext cx="0" cy="0"/>
          <a:chOff x="0" y="0"/>
          <a:chExt cx="0" cy="0"/>
        </a:xfrm>
      </p:grpSpPr>
      <p:sp>
        <p:nvSpPr>
          <p:cNvPr id="151" name="Google Shape;151;p47"/>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p47"/>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53" name="Google Shape;153;p4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p4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4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56" name="Shape 156"/>
        <p:cNvGrpSpPr/>
        <p:nvPr/>
      </p:nvGrpSpPr>
      <p:grpSpPr>
        <a:xfrm>
          <a:off x="0" y="0"/>
          <a:ext cx="0" cy="0"/>
          <a:chOff x="0" y="0"/>
          <a:chExt cx="0" cy="0"/>
        </a:xfrm>
      </p:grpSpPr>
      <p:pic>
        <p:nvPicPr>
          <p:cNvPr id="157" name="Google Shape;157;p48"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58" name="Shape 158"/>
        <p:cNvGrpSpPr/>
        <p:nvPr/>
      </p:nvGrpSpPr>
      <p:grpSpPr>
        <a:xfrm>
          <a:off x="0" y="0"/>
          <a:ext cx="0" cy="0"/>
          <a:chOff x="0" y="0"/>
          <a:chExt cx="0" cy="0"/>
        </a:xfrm>
      </p:grpSpPr>
      <p:pic>
        <p:nvPicPr>
          <p:cNvPr id="159" name="Google Shape;159;p49"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160" name="Shape 160"/>
        <p:cNvGrpSpPr/>
        <p:nvPr/>
      </p:nvGrpSpPr>
      <p:grpSpPr>
        <a:xfrm>
          <a:off x="0" y="0"/>
          <a:ext cx="0" cy="0"/>
          <a:chOff x="0" y="0"/>
          <a:chExt cx="0" cy="0"/>
        </a:xfrm>
      </p:grpSpPr>
      <p:pic>
        <p:nvPicPr>
          <p:cNvPr id="161" name="Google Shape;161;p5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2" name="Shape 162"/>
        <p:cNvGrpSpPr/>
        <p:nvPr/>
      </p:nvGrpSpPr>
      <p:grpSpPr>
        <a:xfrm>
          <a:off x="0" y="0"/>
          <a:ext cx="0" cy="0"/>
          <a:chOff x="0" y="0"/>
          <a:chExt cx="0" cy="0"/>
        </a:xfrm>
      </p:grpSpPr>
      <p:sp>
        <p:nvSpPr>
          <p:cNvPr id="163" name="Google Shape;163;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4" name="Google Shape;164;p5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1600"/>
              </a:spcBef>
              <a:spcAft>
                <a:spcPts val="0"/>
              </a:spcAft>
              <a:buClr>
                <a:schemeClr val="dk1"/>
              </a:buClr>
              <a:buSzPts val="1400"/>
              <a:buChar char="○"/>
              <a:defRPr/>
            </a:lvl2pPr>
            <a:lvl3pPr indent="-317500" lvl="2" marL="1371600" algn="l">
              <a:lnSpc>
                <a:spcPct val="90000"/>
              </a:lnSpc>
              <a:spcBef>
                <a:spcPts val="1600"/>
              </a:spcBef>
              <a:spcAft>
                <a:spcPts val="0"/>
              </a:spcAft>
              <a:buClr>
                <a:schemeClr val="dk1"/>
              </a:buClr>
              <a:buSzPts val="1400"/>
              <a:buChar char="■"/>
              <a:defRPr/>
            </a:lvl3pPr>
            <a:lvl4pPr indent="-317500" lvl="3" marL="1828800" algn="l">
              <a:lnSpc>
                <a:spcPct val="90000"/>
              </a:lnSpc>
              <a:spcBef>
                <a:spcPts val="1600"/>
              </a:spcBef>
              <a:spcAft>
                <a:spcPts val="0"/>
              </a:spcAft>
              <a:buClr>
                <a:schemeClr val="dk1"/>
              </a:buClr>
              <a:buSzPts val="1400"/>
              <a:buChar char="●"/>
              <a:defRPr/>
            </a:lvl4pPr>
            <a:lvl5pPr indent="-317500" lvl="4" marL="2286000" algn="l">
              <a:lnSpc>
                <a:spcPct val="90000"/>
              </a:lnSpc>
              <a:spcBef>
                <a:spcPts val="1600"/>
              </a:spcBef>
              <a:spcAft>
                <a:spcPts val="0"/>
              </a:spcAft>
              <a:buClr>
                <a:schemeClr val="dk1"/>
              </a:buClr>
              <a:buSzPts val="1400"/>
              <a:buChar char="○"/>
              <a:defRPr/>
            </a:lvl5pPr>
            <a:lvl6pPr indent="-317500" lvl="5" marL="2743200" algn="l">
              <a:lnSpc>
                <a:spcPct val="90000"/>
              </a:lnSpc>
              <a:spcBef>
                <a:spcPts val="1600"/>
              </a:spcBef>
              <a:spcAft>
                <a:spcPts val="0"/>
              </a:spcAft>
              <a:buClr>
                <a:schemeClr val="dk1"/>
              </a:buClr>
              <a:buSzPts val="1400"/>
              <a:buChar char="■"/>
              <a:defRPr/>
            </a:lvl6pPr>
            <a:lvl7pPr indent="-317500" lvl="6" marL="3200400" algn="l">
              <a:lnSpc>
                <a:spcPct val="90000"/>
              </a:lnSpc>
              <a:spcBef>
                <a:spcPts val="1600"/>
              </a:spcBef>
              <a:spcAft>
                <a:spcPts val="0"/>
              </a:spcAft>
              <a:buClr>
                <a:schemeClr val="dk1"/>
              </a:buClr>
              <a:buSzPts val="1400"/>
              <a:buChar char="●"/>
              <a:defRPr/>
            </a:lvl7pPr>
            <a:lvl8pPr indent="-317500" lvl="7" marL="3657600" algn="l">
              <a:lnSpc>
                <a:spcPct val="90000"/>
              </a:lnSpc>
              <a:spcBef>
                <a:spcPts val="1600"/>
              </a:spcBef>
              <a:spcAft>
                <a:spcPts val="0"/>
              </a:spcAft>
              <a:buClr>
                <a:schemeClr val="dk1"/>
              </a:buClr>
              <a:buSzPts val="1400"/>
              <a:buChar char="○"/>
              <a:defRPr/>
            </a:lvl8pPr>
            <a:lvl9pPr indent="-317500" lvl="8" marL="4114800" algn="l">
              <a:lnSpc>
                <a:spcPct val="90000"/>
              </a:lnSpc>
              <a:spcBef>
                <a:spcPts val="1600"/>
              </a:spcBef>
              <a:spcAft>
                <a:spcPts val="1600"/>
              </a:spcAft>
              <a:buClr>
                <a:schemeClr val="dk1"/>
              </a:buClr>
              <a:buSzPts val="1400"/>
              <a:buChar char="■"/>
              <a:defRPr/>
            </a:lvl9pPr>
          </a:lstStyle>
          <a:p/>
        </p:txBody>
      </p:sp>
      <p:sp>
        <p:nvSpPr>
          <p:cNvPr id="165" name="Google Shape;165;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66" name="Shape 166"/>
        <p:cNvGrpSpPr/>
        <p:nvPr/>
      </p:nvGrpSpPr>
      <p:grpSpPr>
        <a:xfrm>
          <a:off x="0" y="0"/>
          <a:ext cx="0" cy="0"/>
          <a:chOff x="0" y="0"/>
          <a:chExt cx="0" cy="0"/>
        </a:xfrm>
      </p:grpSpPr>
      <p:sp>
        <p:nvSpPr>
          <p:cNvPr id="167" name="Google Shape;167;p52"/>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52"/>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69" name="Google Shape;169;p52"/>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0" name="Google Shape;170;p52"/>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p52"/>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72" name="Shape 172"/>
        <p:cNvGrpSpPr/>
        <p:nvPr/>
      </p:nvGrpSpPr>
      <p:grpSpPr>
        <a:xfrm>
          <a:off x="0" y="0"/>
          <a:ext cx="0" cy="0"/>
          <a:chOff x="0" y="0"/>
          <a:chExt cx="0" cy="0"/>
        </a:xfrm>
      </p:grpSpPr>
      <p:sp>
        <p:nvSpPr>
          <p:cNvPr id="173" name="Google Shape;173;p53"/>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4" name="Google Shape;174;p53"/>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175" name="Google Shape;175;p5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p5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7" name="Google Shape;177;p5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6"/>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 name="Google Shape;19;p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78" name="Shape 178"/>
        <p:cNvGrpSpPr/>
        <p:nvPr/>
      </p:nvGrpSpPr>
      <p:grpSpPr>
        <a:xfrm>
          <a:off x="0" y="0"/>
          <a:ext cx="0" cy="0"/>
          <a:chOff x="0" y="0"/>
          <a:chExt cx="0" cy="0"/>
        </a:xfrm>
      </p:grpSpPr>
      <p:sp>
        <p:nvSpPr>
          <p:cNvPr id="179" name="Google Shape;179;p54"/>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0" name="Google Shape;180;p54"/>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81" name="Google Shape;181;p54"/>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82" name="Google Shape;182;p5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3" name="Google Shape;183;p5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5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5" name="Shape 185"/>
        <p:cNvGrpSpPr/>
        <p:nvPr/>
      </p:nvGrpSpPr>
      <p:grpSpPr>
        <a:xfrm>
          <a:off x="0" y="0"/>
          <a:ext cx="0" cy="0"/>
          <a:chOff x="0" y="0"/>
          <a:chExt cx="0" cy="0"/>
        </a:xfrm>
      </p:grpSpPr>
      <p:sp>
        <p:nvSpPr>
          <p:cNvPr id="186" name="Google Shape;186;p55"/>
          <p:cNvSpPr txBox="1"/>
          <p:nvPr>
            <p:ph type="title"/>
          </p:nvPr>
        </p:nvSpPr>
        <p:spPr>
          <a:xfrm>
            <a:off x="629841"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7" name="Google Shape;187;p55"/>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88" name="Google Shape;188;p55"/>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89" name="Google Shape;189;p55"/>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90" name="Google Shape;190;p55"/>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91" name="Google Shape;191;p5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2" name="Google Shape;192;p5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3" name="Google Shape;193;p5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94" name="Shape 194"/>
        <p:cNvGrpSpPr/>
        <p:nvPr/>
      </p:nvGrpSpPr>
      <p:grpSpPr>
        <a:xfrm>
          <a:off x="0" y="0"/>
          <a:ext cx="0" cy="0"/>
          <a:chOff x="0" y="0"/>
          <a:chExt cx="0" cy="0"/>
        </a:xfrm>
      </p:grpSpPr>
      <p:sp>
        <p:nvSpPr>
          <p:cNvPr id="195" name="Google Shape;195;p56"/>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6" name="Google Shape;196;p5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7" name="Google Shape;197;p5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5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99" name="Shape 199"/>
        <p:cNvGrpSpPr/>
        <p:nvPr/>
      </p:nvGrpSpPr>
      <p:grpSpPr>
        <a:xfrm>
          <a:off x="0" y="0"/>
          <a:ext cx="0" cy="0"/>
          <a:chOff x="0" y="0"/>
          <a:chExt cx="0" cy="0"/>
        </a:xfrm>
      </p:grpSpPr>
      <p:sp>
        <p:nvSpPr>
          <p:cNvPr id="200" name="Google Shape;200;p5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1" name="Google Shape;201;p5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2" name="Google Shape;202;p5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203" name="Shape 203"/>
        <p:cNvGrpSpPr/>
        <p:nvPr/>
      </p:nvGrpSpPr>
      <p:grpSpPr>
        <a:xfrm>
          <a:off x="0" y="0"/>
          <a:ext cx="0" cy="0"/>
          <a:chOff x="0" y="0"/>
          <a:chExt cx="0" cy="0"/>
        </a:xfrm>
      </p:grpSpPr>
      <p:sp>
        <p:nvSpPr>
          <p:cNvPr id="204" name="Google Shape;204;p58"/>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5" name="Google Shape;205;p58"/>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206" name="Google Shape;206;p58"/>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207" name="Google Shape;207;p5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8" name="Google Shape;208;p5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9" name="Google Shape;209;p5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210" name="Shape 210"/>
        <p:cNvGrpSpPr/>
        <p:nvPr/>
      </p:nvGrpSpPr>
      <p:grpSpPr>
        <a:xfrm>
          <a:off x="0" y="0"/>
          <a:ext cx="0" cy="0"/>
          <a:chOff x="0" y="0"/>
          <a:chExt cx="0" cy="0"/>
        </a:xfrm>
      </p:grpSpPr>
      <p:sp>
        <p:nvSpPr>
          <p:cNvPr id="211" name="Google Shape;211;p59"/>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2" name="Google Shape;212;p59"/>
          <p:cNvSpPr/>
          <p:nvPr>
            <p:ph idx="2" type="pic"/>
          </p:nvPr>
        </p:nvSpPr>
        <p:spPr>
          <a:xfrm>
            <a:off x="3887391" y="740569"/>
            <a:ext cx="4629300" cy="3655200"/>
          </a:xfrm>
          <a:prstGeom prst="rect">
            <a:avLst/>
          </a:prstGeom>
          <a:noFill/>
          <a:ln>
            <a:noFill/>
          </a:ln>
        </p:spPr>
      </p:sp>
      <p:sp>
        <p:nvSpPr>
          <p:cNvPr id="213" name="Google Shape;213;p59"/>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214" name="Google Shape;214;p5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5" name="Google Shape;215;p5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6" name="Google Shape;216;p5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217" name="Shape 217"/>
        <p:cNvGrpSpPr/>
        <p:nvPr/>
      </p:nvGrpSpPr>
      <p:grpSpPr>
        <a:xfrm>
          <a:off x="0" y="0"/>
          <a:ext cx="0" cy="0"/>
          <a:chOff x="0" y="0"/>
          <a:chExt cx="0" cy="0"/>
        </a:xfrm>
      </p:grpSpPr>
      <p:sp>
        <p:nvSpPr>
          <p:cNvPr id="218" name="Google Shape;218;p60"/>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9" name="Google Shape;219;p60"/>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0" name="Google Shape;220;p6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1" name="Google Shape;221;p6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2" name="Google Shape;222;p6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223" name="Shape 223"/>
        <p:cNvGrpSpPr/>
        <p:nvPr/>
      </p:nvGrpSpPr>
      <p:grpSpPr>
        <a:xfrm>
          <a:off x="0" y="0"/>
          <a:ext cx="0" cy="0"/>
          <a:chOff x="0" y="0"/>
          <a:chExt cx="0" cy="0"/>
        </a:xfrm>
      </p:grpSpPr>
      <p:sp>
        <p:nvSpPr>
          <p:cNvPr id="224" name="Google Shape;224;p61"/>
          <p:cNvSpPr txBox="1"/>
          <p:nvPr>
            <p:ph type="title"/>
          </p:nvPr>
        </p:nvSpPr>
        <p:spPr>
          <a:xfrm rot="5400000">
            <a:off x="5350050" y="1467544"/>
            <a:ext cx="4359000" cy="1971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5" name="Google Shape;225;p61"/>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6" name="Google Shape;226;p61"/>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7" name="Google Shape;227;p61"/>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8" name="Google Shape;228;p61"/>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20" name="Shape 20"/>
        <p:cNvGrpSpPr/>
        <p:nvPr/>
      </p:nvGrpSpPr>
      <p:grpSpPr>
        <a:xfrm>
          <a:off x="0" y="0"/>
          <a:ext cx="0" cy="0"/>
          <a:chOff x="0" y="0"/>
          <a:chExt cx="0" cy="0"/>
        </a:xfrm>
      </p:grpSpPr>
      <p:pic>
        <p:nvPicPr>
          <p:cNvPr id="21" name="Google Shape;21;p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1">
  <p:cSld name="SECTION_HEADER_1_1_1_1_1_1_1_3">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8"/>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25" name="Shape 25"/>
        <p:cNvGrpSpPr/>
        <p:nvPr/>
      </p:nvGrpSpPr>
      <p:grpSpPr>
        <a:xfrm>
          <a:off x="0" y="0"/>
          <a:ext cx="0" cy="0"/>
          <a:chOff x="0" y="0"/>
          <a:chExt cx="0" cy="0"/>
        </a:xfrm>
      </p:grpSpPr>
      <p:pic>
        <p:nvPicPr>
          <p:cNvPr id="26" name="Google Shape;26;p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 name="Shape 27"/>
        <p:cNvGrpSpPr/>
        <p:nvPr/>
      </p:nvGrpSpPr>
      <p:grpSpPr>
        <a:xfrm>
          <a:off x="0" y="0"/>
          <a:ext cx="0" cy="0"/>
          <a:chOff x="0" y="0"/>
          <a:chExt cx="0" cy="0"/>
        </a:xfrm>
      </p:grpSpPr>
      <p:sp>
        <p:nvSpPr>
          <p:cNvPr id="28" name="Google Shape;28;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9" name="Google Shape;29;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0" name="Google Shape;30;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0.xml"/><Relationship Id="rId10" Type="http://schemas.openxmlformats.org/officeDocument/2006/relationships/slideLayout" Target="../slideLayouts/slideLayout29.xml"/><Relationship Id="rId12" Type="http://schemas.openxmlformats.org/officeDocument/2006/relationships/theme" Target="../theme/theme3.xml"/><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Relationship Id="rId9" Type="http://schemas.openxmlformats.org/officeDocument/2006/relationships/slideLayout" Target="../slideLayouts/slideLayout28.xml"/><Relationship Id="rId5" Type="http://schemas.openxmlformats.org/officeDocument/2006/relationships/slideLayout" Target="../slideLayouts/slideLayout24.xml"/><Relationship Id="rId6" Type="http://schemas.openxmlformats.org/officeDocument/2006/relationships/slideLayout" Target="../slideLayouts/slideLayout25.xml"/><Relationship Id="rId7" Type="http://schemas.openxmlformats.org/officeDocument/2006/relationships/slideLayout" Target="../slideLayouts/slideLayout26.xml"/><Relationship Id="rId8"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theme" Target="../theme/theme2.xml"/><Relationship Id="rId12" Type="http://schemas.openxmlformats.org/officeDocument/2006/relationships/slideLayout" Target="../slideLayouts/slideLayout42.xml"/><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53.xml"/><Relationship Id="rId10" Type="http://schemas.openxmlformats.org/officeDocument/2006/relationships/slideLayout" Target="../slideLayouts/slideLayout52.xml"/><Relationship Id="rId13" Type="http://schemas.openxmlformats.org/officeDocument/2006/relationships/slideLayout" Target="../slideLayouts/slideLayout55.xml"/><Relationship Id="rId12" Type="http://schemas.openxmlformats.org/officeDocument/2006/relationships/slideLayout" Target="../slideLayouts/slideLayout54.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5" Type="http://schemas.openxmlformats.org/officeDocument/2006/relationships/slideLayout" Target="../slideLayouts/slideLayout57.xml"/><Relationship Id="rId14" Type="http://schemas.openxmlformats.org/officeDocument/2006/relationships/slideLayout" Target="../slideLayouts/slideLayout56.xml"/><Relationship Id="rId16" Type="http://schemas.openxmlformats.org/officeDocument/2006/relationships/theme" Target="../theme/theme5.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8" name="Shape 68"/>
        <p:cNvGrpSpPr/>
        <p:nvPr/>
      </p:nvGrpSpPr>
      <p:grpSpPr>
        <a:xfrm>
          <a:off x="0" y="0"/>
          <a:ext cx="0" cy="0"/>
          <a:chOff x="0" y="0"/>
          <a:chExt cx="0" cy="0"/>
        </a:xfrm>
      </p:grpSpPr>
      <p:sp>
        <p:nvSpPr>
          <p:cNvPr id="69" name="Google Shape;69;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0" name="Google Shape;70;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71" name="Google Shape;7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7" name="Shape 97"/>
        <p:cNvGrpSpPr/>
        <p:nvPr/>
      </p:nvGrpSpPr>
      <p:grpSpPr>
        <a:xfrm>
          <a:off x="0" y="0"/>
          <a:ext cx="0" cy="0"/>
          <a:chOff x="0" y="0"/>
          <a:chExt cx="0" cy="0"/>
        </a:xfrm>
      </p:grpSpPr>
      <p:sp>
        <p:nvSpPr>
          <p:cNvPr id="98" name="Google Shape;98;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99" name="Google Shape;99;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00" name="Google Shape;10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4" name="Shape 144"/>
        <p:cNvGrpSpPr/>
        <p:nvPr/>
      </p:nvGrpSpPr>
      <p:grpSpPr>
        <a:xfrm>
          <a:off x="0" y="0"/>
          <a:ext cx="0" cy="0"/>
          <a:chOff x="0" y="0"/>
          <a:chExt cx="0" cy="0"/>
        </a:xfrm>
      </p:grpSpPr>
      <p:sp>
        <p:nvSpPr>
          <p:cNvPr id="145" name="Google Shape;145;p46"/>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6" name="Google Shape;146;p46"/>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47" name="Google Shape;147;p4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8" name="Google Shape;148;p4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9" name="Google Shape;149;p4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1.xml"/><Relationship Id="rId3"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9.png"/><Relationship Id="rId5" Type="http://schemas.openxmlformats.org/officeDocument/2006/relationships/hyperlink" Target="https://businessmakeover.eu/tools/business-model-card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hyperlink" Target="http://www.mysql.com" TargetMode="Externa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5.xml"/><Relationship Id="rId3"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7.xml"/><Relationship Id="rId3"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xml"/><Relationship Id="rId3"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62"/>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rgbClr val="EAFF6A"/>
                </a:solidFill>
                <a:latin typeface="DM Sans"/>
                <a:ea typeface="DM Sans"/>
                <a:cs typeface="DM Sans"/>
                <a:sym typeface="DM Sans"/>
              </a:rPr>
              <a:t>¡Les damos la bienvenida!</a:t>
            </a:r>
            <a:endParaRPr b="1" i="0" sz="4000" u="none" cap="none" strike="noStrike">
              <a:solidFill>
                <a:srgbClr val="EAFF6A"/>
              </a:solidFill>
              <a:latin typeface="DM Sans"/>
              <a:ea typeface="DM Sans"/>
              <a:cs typeface="DM Sans"/>
              <a:sym typeface="DM Sans"/>
            </a:endParaRPr>
          </a:p>
        </p:txBody>
      </p:sp>
      <p:sp>
        <p:nvSpPr>
          <p:cNvPr id="234" name="Google Shape;234;p62"/>
          <p:cNvSpPr txBox="1"/>
          <p:nvPr/>
        </p:nvSpPr>
        <p:spPr>
          <a:xfrm>
            <a:off x="3315900" y="3421350"/>
            <a:ext cx="25122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chemeClr val="lt1"/>
                </a:solidFill>
                <a:latin typeface="DM Sans"/>
                <a:ea typeface="DM Sans"/>
                <a:cs typeface="DM Sans"/>
                <a:sym typeface="DM Sans"/>
              </a:rPr>
              <a:t>¿Comenzamos?</a:t>
            </a:r>
            <a:endParaRPr b="0" i="0" sz="2000" u="none" cap="none" strike="noStrike">
              <a:solidFill>
                <a:schemeClr val="lt1"/>
              </a:solidFill>
              <a:latin typeface="DM Sans"/>
              <a:ea typeface="DM Sans"/>
              <a:cs typeface="DM Sans"/>
              <a:sym typeface="DM Sans"/>
            </a:endParaRPr>
          </a:p>
        </p:txBody>
      </p:sp>
      <p:pic>
        <p:nvPicPr>
          <p:cNvPr descr="Man Dancing on Apple iOS 12.2" id="235" name="Google Shape;235;p62"/>
          <p:cNvPicPr preferRelativeResize="0"/>
          <p:nvPr/>
        </p:nvPicPr>
        <p:blipFill rotWithShape="1">
          <a:blip r:embed="rId3">
            <a:alphaModFix/>
          </a:blip>
          <a:srcRect b="0" l="0" r="0" t="0"/>
          <a:stretch/>
        </p:blipFill>
        <p:spPr>
          <a:xfrm>
            <a:off x="4133900" y="808750"/>
            <a:ext cx="876200" cy="8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71"/>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Concepto</a:t>
            </a:r>
            <a:endParaRPr b="1" i="0" sz="4000" u="none" cap="none" strike="noStrike">
              <a:solidFill>
                <a:schemeClr val="dk1"/>
              </a:solidFill>
              <a:latin typeface="DM Sans"/>
              <a:ea typeface="DM Sans"/>
              <a:cs typeface="DM Sans"/>
              <a:sym typeface="DM Sans"/>
            </a:endParaRPr>
          </a:p>
        </p:txBody>
      </p:sp>
      <p:sp>
        <p:nvSpPr>
          <p:cNvPr id="335" name="Google Shape;335;p71"/>
          <p:cNvSpPr txBox="1"/>
          <p:nvPr/>
        </p:nvSpPr>
        <p:spPr>
          <a:xfrm>
            <a:off x="473350" y="1908175"/>
            <a:ext cx="3834600" cy="1015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Las bases de datos relacionales se basan en el Modelo Relacional usando tablas para representar los datos y las relaciones entre ellos.</a:t>
            </a:r>
            <a:endParaRPr b="0" i="0" sz="1350" u="none" cap="none" strike="noStrike">
              <a:solidFill>
                <a:srgbClr val="000000"/>
              </a:solidFill>
              <a:latin typeface="DM Sans"/>
              <a:ea typeface="DM Sans"/>
              <a:cs typeface="DM Sans"/>
              <a:sym typeface="DM Sans"/>
            </a:endParaRPr>
          </a:p>
        </p:txBody>
      </p:sp>
      <p:sp>
        <p:nvSpPr>
          <p:cNvPr id="336" name="Google Shape;336;p71"/>
          <p:cNvSpPr txBox="1"/>
          <p:nvPr/>
        </p:nvSpPr>
        <p:spPr>
          <a:xfrm>
            <a:off x="4527575" y="1908175"/>
            <a:ext cx="3834600" cy="1015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Es poco frecuente encontrar casos de una DB con una sola tabla pero, en el caso de que se dé esta situación, se la denomina DB plana.</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72"/>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72"/>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Bases de datos plana</a:t>
            </a:r>
            <a:endParaRPr b="1" i="0" sz="3500" u="none" cap="none" strike="noStrike">
              <a:solidFill>
                <a:schemeClr val="lt1"/>
              </a:solidFill>
              <a:latin typeface="DM Sans"/>
              <a:ea typeface="DM Sans"/>
              <a:cs typeface="DM Sans"/>
              <a:sym typeface="DM Sans"/>
            </a:endParaRPr>
          </a:p>
        </p:txBody>
      </p:sp>
      <p:sp>
        <p:nvSpPr>
          <p:cNvPr id="343" name="Google Shape;343;p72"/>
          <p:cNvSpPr txBox="1"/>
          <p:nvPr/>
        </p:nvSpPr>
        <p:spPr>
          <a:xfrm>
            <a:off x="5736025" y="1404850"/>
            <a:ext cx="2568300" cy="30939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1" i="0" lang="es-419" sz="1350" u="none" cap="none" strike="noStrike">
                <a:solidFill>
                  <a:schemeClr val="dk1"/>
                </a:solidFill>
                <a:latin typeface="DM Sans"/>
                <a:ea typeface="DM Sans"/>
                <a:cs typeface="DM Sans"/>
                <a:sym typeface="DM Sans"/>
              </a:rPr>
              <a:t>Ejemplo de cómo se suele estructurar la información en una base de datos plana</a:t>
            </a:r>
            <a:endParaRPr b="1"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Si pensamos en un proyecto a gran escala, la redundancia de los datos que encontramos en la columna PROVEEDOR, generaría con el tiempo que la DB crezca en ocupación de disco, y se vuelva lenta para buscar información o para recorrerla.</a:t>
            </a:r>
            <a:endParaRPr b="0" i="0" sz="1350" u="none" cap="none" strike="noStrike">
              <a:solidFill>
                <a:srgbClr val="000000"/>
              </a:solidFill>
              <a:latin typeface="DM Sans"/>
              <a:ea typeface="DM Sans"/>
              <a:cs typeface="DM Sans"/>
              <a:sym typeface="DM Sans"/>
            </a:endParaRPr>
          </a:p>
        </p:txBody>
      </p:sp>
      <p:pic>
        <p:nvPicPr>
          <p:cNvPr id="344" name="Google Shape;344;p72"/>
          <p:cNvPicPr preferRelativeResize="0"/>
          <p:nvPr/>
        </p:nvPicPr>
        <p:blipFill rotWithShape="1">
          <a:blip r:embed="rId3">
            <a:alphaModFix/>
          </a:blip>
          <a:srcRect b="0" l="0" r="0" t="0"/>
          <a:stretch/>
        </p:blipFill>
        <p:spPr>
          <a:xfrm>
            <a:off x="841500" y="1969713"/>
            <a:ext cx="4751200" cy="175625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73"/>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73"/>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Bases de datos relacional</a:t>
            </a:r>
            <a:endParaRPr b="1" i="0" sz="3500" u="none" cap="none" strike="noStrike">
              <a:solidFill>
                <a:schemeClr val="lt1"/>
              </a:solidFill>
              <a:latin typeface="DM Sans"/>
              <a:ea typeface="DM Sans"/>
              <a:cs typeface="DM Sans"/>
              <a:sym typeface="DM Sans"/>
            </a:endParaRPr>
          </a:p>
        </p:txBody>
      </p:sp>
      <p:sp>
        <p:nvSpPr>
          <p:cNvPr id="351" name="Google Shape;351;p73"/>
          <p:cNvSpPr txBox="1"/>
          <p:nvPr/>
        </p:nvSpPr>
        <p:spPr>
          <a:xfrm>
            <a:off x="5712850" y="1612600"/>
            <a:ext cx="2639700" cy="24705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1" i="0" lang="es-419" sz="1350" u="none" cap="none" strike="noStrike">
                <a:solidFill>
                  <a:srgbClr val="000000"/>
                </a:solidFill>
                <a:latin typeface="DM Sans"/>
                <a:ea typeface="DM Sans"/>
                <a:cs typeface="DM Sans"/>
                <a:sym typeface="DM Sans"/>
              </a:rPr>
              <a:t>Ejemplo de datos correctamente normalizados</a:t>
            </a:r>
            <a:endParaRPr b="1"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Para transformar la base de datos plana en una base de datos relacional, esta sería una forma mucho más correcta de “normalizar” la información que representamos.</a:t>
            </a:r>
            <a:endParaRPr b="0" i="0" sz="1350" u="none" cap="none" strike="noStrike">
              <a:solidFill>
                <a:srgbClr val="000000"/>
              </a:solidFill>
              <a:latin typeface="DM Sans"/>
              <a:ea typeface="DM Sans"/>
              <a:cs typeface="DM Sans"/>
              <a:sym typeface="DM Sans"/>
            </a:endParaRPr>
          </a:p>
        </p:txBody>
      </p:sp>
      <p:pic>
        <p:nvPicPr>
          <p:cNvPr id="352" name="Google Shape;352;p73"/>
          <p:cNvPicPr preferRelativeResize="0"/>
          <p:nvPr/>
        </p:nvPicPr>
        <p:blipFill rotWithShape="1">
          <a:blip r:embed="rId3">
            <a:alphaModFix/>
          </a:blip>
          <a:srcRect b="0" l="0" r="0" t="0"/>
          <a:stretch/>
        </p:blipFill>
        <p:spPr>
          <a:xfrm>
            <a:off x="865313" y="1865775"/>
            <a:ext cx="4773077" cy="1756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74"/>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Ventajas</a:t>
            </a:r>
            <a:endParaRPr b="1" i="0" sz="4000" u="none" cap="none" strike="noStrike">
              <a:solidFill>
                <a:schemeClr val="dk1"/>
              </a:solidFill>
              <a:latin typeface="DM Sans"/>
              <a:ea typeface="DM Sans"/>
              <a:cs typeface="DM Sans"/>
              <a:sym typeface="DM Sans"/>
            </a:endParaRPr>
          </a:p>
        </p:txBody>
      </p:sp>
      <p:sp>
        <p:nvSpPr>
          <p:cNvPr id="358" name="Google Shape;358;p74"/>
          <p:cNvSpPr txBox="1"/>
          <p:nvPr/>
        </p:nvSpPr>
        <p:spPr>
          <a:xfrm>
            <a:off x="473350" y="1908175"/>
            <a:ext cx="5724300" cy="8082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rgbClr val="EA90FF"/>
              </a:buClr>
              <a:buSzPts val="1350"/>
              <a:buFont typeface="DM Sans"/>
              <a:buChar char="✓"/>
            </a:pPr>
            <a:r>
              <a:rPr b="0" i="0" lang="es-419" sz="1350" u="none" cap="none" strike="noStrike">
                <a:solidFill>
                  <a:schemeClr val="dk1"/>
                </a:solidFill>
                <a:latin typeface="DM Sans"/>
                <a:ea typeface="DM Sans"/>
                <a:cs typeface="DM Sans"/>
                <a:sym typeface="DM Sans"/>
              </a:rPr>
              <a:t>Evitar datos duplicados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rgbClr val="EA90FF"/>
              </a:buClr>
              <a:buSzPts val="1350"/>
              <a:buFont typeface="DM Sans"/>
              <a:buChar char="✓"/>
            </a:pPr>
            <a:r>
              <a:rPr b="0" i="0" lang="es-419" sz="1350" u="none" cap="none" strike="noStrike">
                <a:solidFill>
                  <a:schemeClr val="dk1"/>
                </a:solidFill>
                <a:latin typeface="DM Sans"/>
                <a:ea typeface="DM Sans"/>
                <a:cs typeface="DM Sans"/>
                <a:sym typeface="DM Sans"/>
              </a:rPr>
              <a:t>Optimiza el espacio de almacenamiento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rgbClr val="EA90FF"/>
              </a:buClr>
              <a:buSzPts val="1350"/>
              <a:buFont typeface="DM Sans"/>
              <a:buChar char="✓"/>
            </a:pPr>
            <a:r>
              <a:rPr b="0" i="0" lang="es-419" sz="1350" u="none" cap="none" strike="noStrike">
                <a:solidFill>
                  <a:schemeClr val="dk1"/>
                </a:solidFill>
                <a:latin typeface="DM Sans"/>
                <a:ea typeface="DM Sans"/>
                <a:cs typeface="DM Sans"/>
                <a:sym typeface="DM Sans"/>
              </a:rPr>
              <a:t>Reduce la complejidad del usos de las tablas</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grpSp>
        <p:nvGrpSpPr>
          <p:cNvPr id="363" name="Google Shape;363;p75"/>
          <p:cNvGrpSpPr/>
          <p:nvPr/>
        </p:nvGrpSpPr>
        <p:grpSpPr>
          <a:xfrm>
            <a:off x="473370" y="619431"/>
            <a:ext cx="738905" cy="738905"/>
            <a:chOff x="575612" y="1950748"/>
            <a:chExt cx="431100" cy="431100"/>
          </a:xfrm>
        </p:grpSpPr>
        <p:sp>
          <p:nvSpPr>
            <p:cNvPr id="364" name="Google Shape;364;p75"/>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5" name="Google Shape;365;p75"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366" name="Google Shape;366;p75"/>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367" name="Google Shape;367;p75"/>
          <p:cNvSpPr txBox="1"/>
          <p:nvPr/>
        </p:nvSpPr>
        <p:spPr>
          <a:xfrm>
            <a:off x="473350" y="1626100"/>
            <a:ext cx="71694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419" sz="2500" u="none" cap="none" strike="noStrike">
                <a:solidFill>
                  <a:schemeClr val="lt1"/>
                </a:solidFill>
                <a:latin typeface="DM Sans"/>
                <a:ea typeface="DM Sans"/>
                <a:cs typeface="DM Sans"/>
                <a:sym typeface="DM Sans"/>
              </a:rPr>
              <a:t>Basándonos en el ejemplo de Compras - Proveedores, ¿te puedes imaginar rápidamente cuántos datos que conforman una factura necesitan normalizarse o separarse?</a:t>
            </a:r>
            <a:endParaRPr b="1" i="0" sz="2500" u="none" cap="none" strike="noStrike">
              <a:solidFill>
                <a:schemeClr val="lt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p:txBody>
      </p:sp>
      <p:sp>
        <p:nvSpPr>
          <p:cNvPr id="368" name="Google Shape;368;p75"/>
          <p:cNvSpPr txBox="1"/>
          <p:nvPr/>
        </p:nvSpPr>
        <p:spPr>
          <a:xfrm>
            <a:off x="473350" y="4023900"/>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Contesta la encuesta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76"/>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Estructura de tablas</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77"/>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379" name="Google Shape;379;p77"/>
          <p:cNvSpPr txBox="1"/>
          <p:nvPr/>
        </p:nvSpPr>
        <p:spPr>
          <a:xfrm>
            <a:off x="473350" y="1626100"/>
            <a:ext cx="8191500" cy="153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s-419" sz="2200" u="none" cap="none" strike="noStrike">
                <a:solidFill>
                  <a:srgbClr val="B7B7B7"/>
                </a:solidFill>
                <a:latin typeface="DM Sans"/>
                <a:ea typeface="DM Sans"/>
                <a:cs typeface="DM Sans"/>
                <a:sym typeface="DM Sans"/>
              </a:rPr>
              <a:t>Con las siguientes tablas, diseñemos un diagrama del modelo entidad-relación. </a:t>
            </a:r>
            <a:endParaRPr b="0" i="0" sz="2200" u="none" cap="none" strike="noStrike">
              <a:solidFill>
                <a:srgbClr val="B7B7B7"/>
              </a:solidFill>
              <a:latin typeface="DM Sans"/>
              <a:ea typeface="DM Sans"/>
              <a:cs typeface="DM Sans"/>
              <a:sym typeface="DM Sans"/>
            </a:endParaRPr>
          </a:p>
          <a:p>
            <a:pPr indent="-323849" lvl="0" marL="899999" marR="0" rtl="0" algn="l">
              <a:lnSpc>
                <a:spcPct val="100000"/>
              </a:lnSpc>
              <a:spcBef>
                <a:spcPts val="0"/>
              </a:spcBef>
              <a:spcAft>
                <a:spcPts val="0"/>
              </a:spcAft>
              <a:buClr>
                <a:srgbClr val="E0FF00"/>
              </a:buClr>
              <a:buSzPts val="1500"/>
              <a:buFont typeface="Helvetica Neue"/>
              <a:buChar char="✓"/>
            </a:pPr>
            <a:r>
              <a:rPr b="0" i="0" lang="es-419" sz="2200" u="none" cap="none" strike="noStrike">
                <a:solidFill>
                  <a:srgbClr val="B7B7B7"/>
                </a:solidFill>
                <a:latin typeface="DM Sans"/>
                <a:ea typeface="DM Sans"/>
                <a:cs typeface="DM Sans"/>
                <a:sym typeface="DM Sans"/>
              </a:rPr>
              <a:t>Implementar todos los componentes del diagrama</a:t>
            </a:r>
            <a:endParaRPr b="0" i="0" sz="2200" u="none" cap="none" strike="noStrike">
              <a:solidFill>
                <a:srgbClr val="B7B7B7"/>
              </a:solidFill>
              <a:latin typeface="DM Sans"/>
              <a:ea typeface="DM Sans"/>
              <a:cs typeface="DM Sans"/>
              <a:sym typeface="DM Sans"/>
            </a:endParaRPr>
          </a:p>
          <a:p>
            <a:pPr indent="-323849" lvl="0" marL="899999" marR="0" rtl="0" algn="l">
              <a:lnSpc>
                <a:spcPct val="100000"/>
              </a:lnSpc>
              <a:spcBef>
                <a:spcPts val="0"/>
              </a:spcBef>
              <a:spcAft>
                <a:spcPts val="0"/>
              </a:spcAft>
              <a:buClr>
                <a:srgbClr val="E0FF00"/>
              </a:buClr>
              <a:buSzPts val="1500"/>
              <a:buFont typeface="Helvetica Neue"/>
              <a:buChar char="✓"/>
            </a:pPr>
            <a:r>
              <a:rPr b="0" i="0" lang="es-419" sz="2200" u="none" cap="none" strike="noStrike">
                <a:solidFill>
                  <a:srgbClr val="B7B7B7"/>
                </a:solidFill>
                <a:latin typeface="DM Sans"/>
                <a:ea typeface="DM Sans"/>
                <a:cs typeface="DM Sans"/>
                <a:sym typeface="DM Sans"/>
              </a:rPr>
              <a:t>Identificar los tipos de relación que se dan</a:t>
            </a:r>
            <a:endParaRPr b="0" i="0" sz="2200" u="none" cap="none" strike="noStrike">
              <a:solidFill>
                <a:srgbClr val="B7B7B7"/>
              </a:solidFill>
              <a:latin typeface="DM Sans"/>
              <a:ea typeface="DM Sans"/>
              <a:cs typeface="DM Sans"/>
              <a:sym typeface="DM Sans"/>
            </a:endParaRPr>
          </a:p>
        </p:txBody>
      </p:sp>
      <p:grpSp>
        <p:nvGrpSpPr>
          <p:cNvPr id="380" name="Google Shape;380;p77"/>
          <p:cNvGrpSpPr/>
          <p:nvPr/>
        </p:nvGrpSpPr>
        <p:grpSpPr>
          <a:xfrm>
            <a:off x="473351" y="619523"/>
            <a:ext cx="738900" cy="738900"/>
            <a:chOff x="473351" y="619523"/>
            <a:chExt cx="738900" cy="738900"/>
          </a:xfrm>
        </p:grpSpPr>
        <p:sp>
          <p:nvSpPr>
            <p:cNvPr id="381" name="Google Shape;381;p77"/>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2" name="Google Shape;382;p77"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383" name="Google Shape;383;p77"/>
          <p:cNvSpPr/>
          <p:nvPr/>
        </p:nvSpPr>
        <p:spPr>
          <a:xfrm>
            <a:off x="1588225" y="3399100"/>
            <a:ext cx="1206300" cy="47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DM Sans"/>
                <a:ea typeface="DM Sans"/>
                <a:cs typeface="DM Sans"/>
                <a:sym typeface="DM Sans"/>
              </a:rPr>
              <a:t>Estudiantes</a:t>
            </a:r>
            <a:endParaRPr b="0" i="0" sz="1400" u="none" cap="none" strike="noStrike">
              <a:solidFill>
                <a:srgbClr val="000000"/>
              </a:solidFill>
              <a:latin typeface="DM Sans"/>
              <a:ea typeface="DM Sans"/>
              <a:cs typeface="DM Sans"/>
              <a:sym typeface="DM Sans"/>
            </a:endParaRPr>
          </a:p>
        </p:txBody>
      </p:sp>
      <p:sp>
        <p:nvSpPr>
          <p:cNvPr id="384" name="Google Shape;384;p77"/>
          <p:cNvSpPr/>
          <p:nvPr/>
        </p:nvSpPr>
        <p:spPr>
          <a:xfrm>
            <a:off x="3965950" y="3433075"/>
            <a:ext cx="1206300" cy="47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DM Sans"/>
                <a:ea typeface="DM Sans"/>
                <a:cs typeface="DM Sans"/>
                <a:sym typeface="DM Sans"/>
              </a:rPr>
              <a:t>Profesores</a:t>
            </a:r>
            <a:endParaRPr b="0" i="0" sz="1400" u="none" cap="none" strike="noStrike">
              <a:solidFill>
                <a:srgbClr val="000000"/>
              </a:solidFill>
              <a:latin typeface="DM Sans"/>
              <a:ea typeface="DM Sans"/>
              <a:cs typeface="DM Sans"/>
              <a:sym typeface="DM Sans"/>
            </a:endParaRPr>
          </a:p>
        </p:txBody>
      </p:sp>
      <p:sp>
        <p:nvSpPr>
          <p:cNvPr id="385" name="Google Shape;385;p77"/>
          <p:cNvSpPr/>
          <p:nvPr/>
        </p:nvSpPr>
        <p:spPr>
          <a:xfrm>
            <a:off x="6343675" y="3399100"/>
            <a:ext cx="1206300" cy="47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DM Sans"/>
                <a:ea typeface="DM Sans"/>
                <a:cs typeface="DM Sans"/>
                <a:sym typeface="DM Sans"/>
              </a:rPr>
              <a:t>Asignatura</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grpSp>
        <p:nvGrpSpPr>
          <p:cNvPr id="390" name="Google Shape;390;p78"/>
          <p:cNvGrpSpPr/>
          <p:nvPr/>
        </p:nvGrpSpPr>
        <p:grpSpPr>
          <a:xfrm>
            <a:off x="4202556" y="994173"/>
            <a:ext cx="738900" cy="738900"/>
            <a:chOff x="974706" y="2467173"/>
            <a:chExt cx="738900" cy="738900"/>
          </a:xfrm>
        </p:grpSpPr>
        <p:sp>
          <p:nvSpPr>
            <p:cNvPr id="391" name="Google Shape;391;p78"/>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2" name="Google Shape;392;p78"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93" name="Google Shape;393;p78"/>
          <p:cNvSpPr txBox="1"/>
          <p:nvPr/>
        </p:nvSpPr>
        <p:spPr>
          <a:xfrm>
            <a:off x="1461300" y="182762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Diagrama de entidad-relación</a:t>
            </a:r>
            <a:endParaRPr b="1" i="0" sz="4000" u="none" cap="none" strike="noStrike">
              <a:solidFill>
                <a:schemeClr val="dk1"/>
              </a:solidFill>
              <a:highlight>
                <a:srgbClr val="EAFF6A"/>
              </a:highlight>
              <a:latin typeface="DM Sans"/>
              <a:ea typeface="DM Sans"/>
              <a:cs typeface="DM Sans"/>
              <a:sym typeface="DM Sans"/>
            </a:endParaRPr>
          </a:p>
        </p:txBody>
      </p:sp>
      <p:sp>
        <p:nvSpPr>
          <p:cNvPr id="394" name="Google Shape;394;p78"/>
          <p:cNvSpPr txBox="1"/>
          <p:nvPr/>
        </p:nvSpPr>
        <p:spPr>
          <a:xfrm>
            <a:off x="987300" y="41539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Duración: </a:t>
            </a:r>
            <a:r>
              <a:rPr b="1" i="0" lang="es-419" sz="2000" u="none" cap="none" strike="noStrike">
                <a:solidFill>
                  <a:srgbClr val="83AEFB"/>
                </a:solidFill>
                <a:latin typeface="DM Sans"/>
                <a:ea typeface="DM Sans"/>
                <a:cs typeface="DM Sans"/>
                <a:sym typeface="DM Sans"/>
              </a:rPr>
              <a:t>20 minutos</a:t>
            </a:r>
            <a:endParaRPr b="1" i="0" sz="2000" u="none" cap="none" strike="noStrike">
              <a:solidFill>
                <a:srgbClr val="83AEFB"/>
              </a:solidFill>
              <a:latin typeface="DM Sans"/>
              <a:ea typeface="DM Sans"/>
              <a:cs typeface="DM Sans"/>
              <a:sym typeface="DM Sans"/>
            </a:endParaRPr>
          </a:p>
        </p:txBody>
      </p:sp>
      <p:sp>
        <p:nvSpPr>
          <p:cNvPr id="395" name="Google Shape;395;p78"/>
          <p:cNvSpPr txBox="1"/>
          <p:nvPr/>
        </p:nvSpPr>
        <p:spPr>
          <a:xfrm>
            <a:off x="987300" y="3176138"/>
            <a:ext cx="71694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999999"/>
                </a:solidFill>
                <a:latin typeface="DM Sans"/>
                <a:ea typeface="DM Sans"/>
                <a:cs typeface="DM Sans"/>
                <a:sym typeface="DM Sans"/>
              </a:rPr>
              <a:t>Diseña un diagrama de entidad-relación basado en algún modelo de negocios específico.</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grpSp>
        <p:nvGrpSpPr>
          <p:cNvPr id="400" name="Google Shape;400;p79"/>
          <p:cNvGrpSpPr/>
          <p:nvPr/>
        </p:nvGrpSpPr>
        <p:grpSpPr>
          <a:xfrm>
            <a:off x="457347" y="468297"/>
            <a:ext cx="431074" cy="431074"/>
            <a:chOff x="974706" y="2467173"/>
            <a:chExt cx="738900" cy="738900"/>
          </a:xfrm>
        </p:grpSpPr>
        <p:sp>
          <p:nvSpPr>
            <p:cNvPr id="401" name="Google Shape;401;p79"/>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2" name="Google Shape;402;p79"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403" name="Google Shape;403;p79"/>
          <p:cNvSpPr txBox="1"/>
          <p:nvPr/>
        </p:nvSpPr>
        <p:spPr>
          <a:xfrm>
            <a:off x="501450" y="1081750"/>
            <a:ext cx="809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Diagrama de entidad-relación</a:t>
            </a:r>
            <a:endParaRPr b="1" i="0" sz="4000" u="none" cap="none" strike="noStrike">
              <a:solidFill>
                <a:schemeClr val="dk1"/>
              </a:solidFill>
              <a:latin typeface="DM Sans"/>
              <a:ea typeface="DM Sans"/>
              <a:cs typeface="DM Sans"/>
              <a:sym typeface="DM Sans"/>
            </a:endParaRPr>
          </a:p>
        </p:txBody>
      </p:sp>
      <p:pic>
        <p:nvPicPr>
          <p:cNvPr id="404" name="Google Shape;404;p79"/>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405" name="Google Shape;405;p79"/>
          <p:cNvSpPr txBox="1"/>
          <p:nvPr/>
        </p:nvSpPr>
        <p:spPr>
          <a:xfrm>
            <a:off x="549525" y="2025150"/>
            <a:ext cx="7455000" cy="1688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rgbClr val="000000"/>
                </a:solidFill>
                <a:latin typeface="DM Sans"/>
                <a:ea typeface="DM Sans"/>
                <a:cs typeface="DM Sans"/>
                <a:sym typeface="DM Sans"/>
              </a:rPr>
              <a:t>Descripción de la actividad</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F89D2"/>
              </a:buClr>
              <a:buSzPts val="1350"/>
              <a:buFont typeface="Helvetica Neue"/>
              <a:buAutoNum type="arabicPeriod"/>
            </a:pPr>
            <a:r>
              <a:rPr b="0" i="0" lang="es-419" sz="1350" u="none" cap="none" strike="noStrike">
                <a:solidFill>
                  <a:srgbClr val="000000"/>
                </a:solidFill>
                <a:latin typeface="DM Sans"/>
                <a:ea typeface="DM Sans"/>
                <a:cs typeface="DM Sans"/>
                <a:sym typeface="DM Sans"/>
              </a:rPr>
              <a:t>Elegir un modelo de negocios de los presentes en la opción o download tool de la web: </a:t>
            </a:r>
            <a:r>
              <a:rPr b="0" i="0" lang="es-419" sz="1350" u="sng" cap="none" strike="noStrike">
                <a:solidFill>
                  <a:schemeClr val="accent5"/>
                </a:solidFill>
                <a:latin typeface="DM Sans"/>
                <a:ea typeface="DM Sans"/>
                <a:cs typeface="DM Sans"/>
                <a:sym typeface="DM Sans"/>
                <a:hlinkClick r:id="rId5">
                  <a:extLst>
                    <a:ext uri="{A12FA001-AC4F-418D-AE19-62706E023703}">
                      <ahyp:hlinkClr val="tx"/>
                    </a:ext>
                  </a:extLst>
                </a:hlinkClick>
              </a:rPr>
              <a:t>https://businessmakeover.eu/tools/business-model-card</a:t>
            </a:r>
            <a:r>
              <a:rPr b="0" i="0" lang="es-419" sz="1350" u="sng" cap="none" strike="noStrike">
                <a:solidFill>
                  <a:schemeClr val="accent5"/>
                </a:solidFill>
                <a:latin typeface="DM Sans"/>
                <a:ea typeface="DM Sans"/>
                <a:cs typeface="DM Sans"/>
                <a:sym typeface="DM Sans"/>
              </a:rPr>
              <a:t>s</a:t>
            </a:r>
            <a:r>
              <a:rPr b="0" i="0" lang="es-419" sz="1350" u="none" cap="none" strike="noStrike">
                <a:solidFill>
                  <a:srgbClr val="000000"/>
                </a:solidFill>
                <a:latin typeface="DM Sans"/>
                <a:ea typeface="DM Sans"/>
                <a:cs typeface="DM Sans"/>
                <a:sym typeface="DM Sans"/>
              </a:rPr>
              <a:t>  </a:t>
            </a:r>
            <a:endParaRPr b="0" i="0" sz="1350" u="none" cap="none" strike="noStrike">
              <a:solidFill>
                <a:srgbClr val="000000"/>
              </a:solidFill>
              <a:latin typeface="DM Sans"/>
              <a:ea typeface="DM Sans"/>
              <a:cs typeface="DM Sans"/>
              <a:sym typeface="DM Sans"/>
            </a:endParaRPr>
          </a:p>
          <a:p>
            <a:pPr indent="-314325" lvl="0" marL="457200" marR="0" rtl="0" algn="just">
              <a:lnSpc>
                <a:spcPct val="100000"/>
              </a:lnSpc>
              <a:spcBef>
                <a:spcPts val="1000"/>
              </a:spcBef>
              <a:spcAft>
                <a:spcPts val="0"/>
              </a:spcAft>
              <a:buClr>
                <a:srgbClr val="EF89D2"/>
              </a:buClr>
              <a:buSzPts val="1350"/>
              <a:buFont typeface="Helvetica Neue"/>
              <a:buAutoNum type="arabicPeriod"/>
            </a:pPr>
            <a:r>
              <a:rPr b="0" i="0" lang="es-419" sz="1350" u="none" cap="none" strike="noStrike">
                <a:solidFill>
                  <a:srgbClr val="000000"/>
                </a:solidFill>
                <a:latin typeface="DM Sans"/>
                <a:ea typeface="DM Sans"/>
                <a:cs typeface="DM Sans"/>
                <a:sym typeface="DM Sans"/>
              </a:rPr>
              <a:t>Basado en el modelo de negocios elegido, identifica cinco posibles tablas que formarían parte del modelo de datos, y diseña el diagrama E-R con sus componentes.</a:t>
            </a:r>
            <a:endParaRPr b="0" i="0" sz="1350" u="none" cap="none" strike="noStrike">
              <a:solidFill>
                <a:srgbClr val="000000"/>
              </a:solidFill>
              <a:latin typeface="DM Sans"/>
              <a:ea typeface="DM Sans"/>
              <a:cs typeface="DM Sans"/>
              <a:sym typeface="DM Sans"/>
            </a:endParaRPr>
          </a:p>
          <a:p>
            <a:pPr indent="-314325" lvl="0" marL="457200" marR="0" rtl="0" algn="just">
              <a:lnSpc>
                <a:spcPct val="100000"/>
              </a:lnSpc>
              <a:spcBef>
                <a:spcPts val="1000"/>
              </a:spcBef>
              <a:spcAft>
                <a:spcPts val="1000"/>
              </a:spcAft>
              <a:buClr>
                <a:srgbClr val="EF89D2"/>
              </a:buClr>
              <a:buSzPts val="1350"/>
              <a:buFont typeface="Helvetica Neue"/>
              <a:buAutoNum type="arabicPeriod"/>
            </a:pPr>
            <a:r>
              <a:rPr b="0" i="0" lang="es-419" sz="1350" u="none" cap="none" strike="noStrike">
                <a:solidFill>
                  <a:srgbClr val="000000"/>
                </a:solidFill>
                <a:latin typeface="DM Sans"/>
                <a:ea typeface="DM Sans"/>
                <a:cs typeface="DM Sans"/>
                <a:sym typeface="DM Sans"/>
              </a:rPr>
              <a:t>Guarda el archivo, porque lo usaremos en una próxima clase como complemento</a:t>
            </a:r>
            <a:endParaRPr b="0" i="0" sz="1350" u="none" cap="none" strike="noStrike">
              <a:solidFill>
                <a:srgbClr val="000000"/>
              </a:solidFill>
              <a:latin typeface="DM Sans"/>
              <a:ea typeface="DM Sans"/>
              <a:cs typeface="DM Sans"/>
              <a:sym typeface="DM Sans"/>
            </a:endParaRPr>
          </a:p>
        </p:txBody>
      </p:sp>
      <p:sp>
        <p:nvSpPr>
          <p:cNvPr id="406" name="Google Shape;406;p79"/>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
        <p:nvSpPr>
          <p:cNvPr id="407" name="Google Shape;407;p79"/>
          <p:cNvSpPr txBox="1"/>
          <p:nvPr/>
        </p:nvSpPr>
        <p:spPr>
          <a:xfrm>
            <a:off x="533400" y="4191000"/>
            <a:ext cx="6475800" cy="3849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1000"/>
              </a:spcAft>
              <a:buClr>
                <a:srgbClr val="000000"/>
              </a:buClr>
              <a:buSzPts val="1300"/>
              <a:buFont typeface="Arial"/>
              <a:buNone/>
            </a:pPr>
            <a:r>
              <a:rPr b="1" i="0" lang="es-419" sz="1300" u="none" cap="none" strike="noStrike">
                <a:solidFill>
                  <a:schemeClr val="dk1"/>
                </a:solidFill>
                <a:highlight>
                  <a:srgbClr val="E0FF00"/>
                </a:highlight>
                <a:latin typeface="DM Sans"/>
                <a:ea typeface="DM Sans"/>
                <a:cs typeface="DM Sans"/>
                <a:sym typeface="DM Sans"/>
              </a:rPr>
              <a:t>NOTA: </a:t>
            </a:r>
            <a:r>
              <a:rPr b="0" i="0" lang="es-419" sz="1300" u="none" cap="none" strike="noStrike">
                <a:solidFill>
                  <a:schemeClr val="dk1"/>
                </a:solidFill>
                <a:highlight>
                  <a:srgbClr val="E0FF00"/>
                </a:highlight>
                <a:latin typeface="DM Sans"/>
                <a:ea typeface="DM Sans"/>
                <a:cs typeface="DM Sans"/>
                <a:sym typeface="DM Sans"/>
              </a:rPr>
              <a:t>Sugerimos diseñes la consigna en formato PPT o GSlides</a:t>
            </a:r>
            <a:endParaRPr b="0" i="0" sz="1300" u="none" cap="none" strike="noStrike">
              <a:solidFill>
                <a:schemeClr val="dk1"/>
              </a:solidFill>
              <a:highlight>
                <a:srgbClr val="E0FF00"/>
              </a:highlight>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80"/>
          <p:cNvSpPr txBox="1"/>
          <p:nvPr/>
        </p:nvSpPr>
        <p:spPr>
          <a:xfrm>
            <a:off x="1461300" y="192525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MySQL</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63"/>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419" sz="4000">
                <a:solidFill>
                  <a:srgbClr val="EAFF6A"/>
                </a:solidFill>
                <a:latin typeface="DM Sans"/>
                <a:ea typeface="DM Sans"/>
                <a:cs typeface="DM Sans"/>
                <a:sym typeface="DM Sans"/>
              </a:rPr>
              <a:t>Bases de Datos Relacionales</a:t>
            </a:r>
            <a:endParaRPr b="1" i="0" sz="4000" u="none" cap="none" strike="noStrike">
              <a:solidFill>
                <a:srgbClr val="EAFF6A"/>
              </a:solidFill>
              <a:latin typeface="DM Sans"/>
              <a:ea typeface="DM Sans"/>
              <a:cs typeface="DM Sans"/>
              <a:sym typeface="DM Sans"/>
            </a:endParaRPr>
          </a:p>
        </p:txBody>
      </p:sp>
      <p:sp>
        <p:nvSpPr>
          <p:cNvPr id="241" name="Google Shape;241;p63"/>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lang="es-419" sz="1800">
                <a:solidFill>
                  <a:schemeClr val="lt1"/>
                </a:solidFill>
                <a:latin typeface="DM Sans"/>
                <a:ea typeface="DM Sans"/>
                <a:cs typeface="DM Sans"/>
                <a:sym typeface="DM Sans"/>
              </a:rPr>
              <a:t>Unidad </a:t>
            </a:r>
            <a:r>
              <a:rPr b="1" i="0" lang="es-419" sz="1800" u="none" cap="none" strike="noStrike">
                <a:solidFill>
                  <a:schemeClr val="lt1"/>
                </a:solidFill>
                <a:latin typeface="DM Sans"/>
                <a:ea typeface="DM Sans"/>
                <a:cs typeface="DM Sans"/>
                <a:sym typeface="DM Sans"/>
              </a:rPr>
              <a:t>01.</a:t>
            </a:r>
            <a:r>
              <a:rPr b="0" i="0" lang="es-419" sz="1800" u="none" cap="none" strike="noStrike">
                <a:solidFill>
                  <a:schemeClr val="lt1"/>
                </a:solidFill>
                <a:latin typeface="DM Sans"/>
                <a:ea typeface="DM Sans"/>
                <a:cs typeface="DM Sans"/>
                <a:sym typeface="DM Sans"/>
              </a:rPr>
              <a:t> SQL</a:t>
            </a:r>
            <a:endParaRPr b="0" i="0" sz="1600" u="none" cap="none" strike="noStrike">
              <a:solidFill>
                <a:schemeClr val="lt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81"/>
          <p:cNvSpPr txBox="1"/>
          <p:nvPr/>
        </p:nvSpPr>
        <p:spPr>
          <a:xfrm>
            <a:off x="457725" y="1071050"/>
            <a:ext cx="473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MySQL</a:t>
            </a:r>
            <a:endParaRPr b="1" i="0" sz="4000" u="none" cap="none" strike="noStrike">
              <a:solidFill>
                <a:schemeClr val="dk1"/>
              </a:solidFill>
              <a:latin typeface="DM Sans"/>
              <a:ea typeface="DM Sans"/>
              <a:cs typeface="DM Sans"/>
              <a:sym typeface="DM Sans"/>
            </a:endParaRPr>
          </a:p>
        </p:txBody>
      </p:sp>
      <p:sp>
        <p:nvSpPr>
          <p:cNvPr id="418" name="Google Shape;418;p81"/>
          <p:cNvSpPr txBox="1"/>
          <p:nvPr/>
        </p:nvSpPr>
        <p:spPr>
          <a:xfrm>
            <a:off x="457725" y="2211625"/>
            <a:ext cx="4730100" cy="16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2100"/>
              <a:buFont typeface="Arial"/>
              <a:buNone/>
            </a:pPr>
            <a:r>
              <a:rPr b="0" i="0" lang="es-419" sz="1350" u="none" cap="none" strike="noStrike">
                <a:solidFill>
                  <a:srgbClr val="000000"/>
                </a:solidFill>
                <a:latin typeface="DM Sans"/>
                <a:ea typeface="DM Sans"/>
                <a:cs typeface="DM Sans"/>
                <a:sym typeface="DM Sans"/>
              </a:rPr>
              <a:t>Es un sistema de gestión de Base de datos Relacional.</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210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2100"/>
              <a:buFont typeface="Arial"/>
              <a:buNone/>
            </a:pPr>
            <a:r>
              <a:rPr b="0" i="0" lang="es-419" sz="1350" u="none" cap="none" strike="noStrike">
                <a:solidFill>
                  <a:srgbClr val="000000"/>
                </a:solidFill>
                <a:latin typeface="DM Sans"/>
                <a:ea typeface="DM Sans"/>
                <a:cs typeface="DM Sans"/>
                <a:sym typeface="DM Sans"/>
              </a:rPr>
              <a:t>ORACLE es su dueño actual, pero mantiene una licencia dual, que le permite tener una opción bajo el estándar open source (código abierto).</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210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2100"/>
              <a:buFont typeface="Arial"/>
              <a:buNone/>
            </a:pPr>
            <a:r>
              <a:rPr b="0" i="0" lang="es-419" sz="1350" u="sng" cap="none" strike="noStrike">
                <a:solidFill>
                  <a:schemeClr val="accent5"/>
                </a:solidFill>
                <a:latin typeface="DM Sans"/>
                <a:ea typeface="DM Sans"/>
                <a:cs typeface="DM Sans"/>
                <a:sym typeface="DM Sans"/>
                <a:hlinkClick r:id="rId3">
                  <a:extLst>
                    <a:ext uri="{A12FA001-AC4F-418D-AE19-62706E023703}">
                      <ahyp:hlinkClr val="tx"/>
                    </a:ext>
                  </a:extLst>
                </a:hlinkClick>
              </a:rPr>
              <a:t>www.mysql.com</a:t>
            </a:r>
            <a:r>
              <a:rPr b="0" i="0" lang="es-419" sz="1350" u="sng" cap="none" strike="noStrike">
                <a:solidFill>
                  <a:schemeClr val="accent5"/>
                </a:solidFill>
                <a:latin typeface="DM Sans"/>
                <a:ea typeface="DM Sans"/>
                <a:cs typeface="DM Sans"/>
                <a:sym typeface="DM Sans"/>
              </a:rPr>
              <a:t> </a:t>
            </a:r>
            <a:endParaRPr b="0" i="0" sz="1350" u="sng" cap="none" strike="noStrike">
              <a:solidFill>
                <a:schemeClr val="accent5"/>
              </a:solidFill>
              <a:latin typeface="DM Sans"/>
              <a:ea typeface="DM Sans"/>
              <a:cs typeface="DM Sans"/>
              <a:sym typeface="DM Sans"/>
            </a:endParaRPr>
          </a:p>
        </p:txBody>
      </p:sp>
      <p:pic>
        <p:nvPicPr>
          <p:cNvPr id="419" name="Google Shape;419;p81"/>
          <p:cNvPicPr preferRelativeResize="0"/>
          <p:nvPr/>
        </p:nvPicPr>
        <p:blipFill rotWithShape="1">
          <a:blip r:embed="rId4">
            <a:alphaModFix/>
          </a:blip>
          <a:srcRect b="0" l="9018" r="6221" t="0"/>
          <a:stretch/>
        </p:blipFill>
        <p:spPr>
          <a:xfrm>
            <a:off x="5712875" y="1615649"/>
            <a:ext cx="2923973" cy="170768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82"/>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lang="es-419" sz="3500">
                <a:solidFill>
                  <a:srgbClr val="EAFF6A"/>
                </a:solidFill>
                <a:latin typeface="DM Sans"/>
                <a:ea typeface="DM Sans"/>
                <a:cs typeface="DM Sans"/>
                <a:sym typeface="DM Sans"/>
              </a:rPr>
              <a:t>Ejemplo en vivo </a:t>
            </a:r>
            <a:endParaRPr b="1" i="0" sz="3500" u="none" cap="none" strike="noStrike">
              <a:solidFill>
                <a:srgbClr val="EAFF6A"/>
              </a:solidFill>
              <a:latin typeface="DM Sans"/>
              <a:ea typeface="DM Sans"/>
              <a:cs typeface="DM Sans"/>
              <a:sym typeface="DM Sans"/>
            </a:endParaRPr>
          </a:p>
        </p:txBody>
      </p:sp>
      <p:sp>
        <p:nvSpPr>
          <p:cNvPr id="425" name="Google Shape;425;p82"/>
          <p:cNvSpPr txBox="1"/>
          <p:nvPr/>
        </p:nvSpPr>
        <p:spPr>
          <a:xfrm>
            <a:off x="473350" y="1626100"/>
            <a:ext cx="6806700" cy="1980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000"/>
              </a:spcBef>
              <a:spcAft>
                <a:spcPts val="0"/>
              </a:spcAft>
              <a:buClr>
                <a:srgbClr val="000000"/>
              </a:buClr>
              <a:buSzPts val="2500"/>
              <a:buFont typeface="Arial"/>
              <a:buNone/>
            </a:pPr>
            <a:r>
              <a:rPr lang="es-419" sz="2500">
                <a:solidFill>
                  <a:srgbClr val="B7B7B7"/>
                </a:solidFill>
                <a:latin typeface="DM Sans"/>
                <a:ea typeface="DM Sans"/>
                <a:cs typeface="DM Sans"/>
                <a:sym typeface="DM Sans"/>
              </a:rPr>
              <a:t>Observaremos el paso a paso para instalarMySQL workbench.</a:t>
            </a:r>
            <a:endParaRPr sz="2500">
              <a:solidFill>
                <a:srgbClr val="B7B7B7"/>
              </a:solidFill>
              <a:latin typeface="DM Sans"/>
              <a:ea typeface="DM Sans"/>
              <a:cs typeface="DM Sans"/>
              <a:sym typeface="DM Sans"/>
            </a:endParaRPr>
          </a:p>
          <a:p>
            <a:pPr indent="0" lvl="0" marL="0" marR="0" rtl="0" algn="l">
              <a:lnSpc>
                <a:spcPct val="100000"/>
              </a:lnSpc>
              <a:spcBef>
                <a:spcPts val="1000"/>
              </a:spcBef>
              <a:spcAft>
                <a:spcPts val="0"/>
              </a:spcAft>
              <a:buClr>
                <a:srgbClr val="000000"/>
              </a:buClr>
              <a:buSzPts val="2500"/>
              <a:buFont typeface="Arial"/>
              <a:buNone/>
            </a:pPr>
            <a:r>
              <a:rPr lang="es-419" sz="2500">
                <a:solidFill>
                  <a:srgbClr val="B7B7B7"/>
                </a:solidFill>
                <a:latin typeface="DM Sans"/>
                <a:ea typeface="DM Sans"/>
                <a:cs typeface="DM Sans"/>
                <a:sym typeface="DM Sans"/>
              </a:rPr>
              <a:t> </a:t>
            </a:r>
            <a:endParaRPr b="1" sz="3500">
              <a:solidFill>
                <a:schemeClr val="accent6"/>
              </a:solidFill>
              <a:latin typeface="DM Sans"/>
              <a:ea typeface="DM Sans"/>
              <a:cs typeface="DM Sans"/>
              <a:sym typeface="DM Sans"/>
            </a:endParaRPr>
          </a:p>
          <a:p>
            <a:pPr indent="0" lvl="0" marL="0" marR="0" rtl="0" algn="l">
              <a:lnSpc>
                <a:spcPct val="100000"/>
              </a:lnSpc>
              <a:spcBef>
                <a:spcPts val="1000"/>
              </a:spcBef>
              <a:spcAft>
                <a:spcPts val="0"/>
              </a:spcAft>
              <a:buClr>
                <a:srgbClr val="000000"/>
              </a:buClr>
              <a:buSzPts val="2500"/>
              <a:buFont typeface="Arial"/>
              <a:buNone/>
            </a:pPr>
            <a:r>
              <a:t/>
            </a:r>
            <a:endParaRPr sz="2500">
              <a:solidFill>
                <a:srgbClr val="B7B7B7"/>
              </a:solidFill>
              <a:latin typeface="DM Sans"/>
              <a:ea typeface="DM Sans"/>
              <a:cs typeface="DM Sans"/>
              <a:sym typeface="DM Sans"/>
            </a:endParaRPr>
          </a:p>
        </p:txBody>
      </p:sp>
      <p:grpSp>
        <p:nvGrpSpPr>
          <p:cNvPr id="426" name="Google Shape;426;p82"/>
          <p:cNvGrpSpPr/>
          <p:nvPr/>
        </p:nvGrpSpPr>
        <p:grpSpPr>
          <a:xfrm>
            <a:off x="473351" y="619523"/>
            <a:ext cx="738900" cy="738900"/>
            <a:chOff x="473351" y="619523"/>
            <a:chExt cx="738900" cy="738900"/>
          </a:xfrm>
        </p:grpSpPr>
        <p:sp>
          <p:nvSpPr>
            <p:cNvPr id="427" name="Google Shape;427;p82"/>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8" name="Google Shape;428;p82"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429" name="Google Shape;429;p82"/>
          <p:cNvSpPr txBox="1"/>
          <p:nvPr/>
        </p:nvSpPr>
        <p:spPr>
          <a:xfrm>
            <a:off x="473350" y="3874375"/>
            <a:ext cx="5076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accent5"/>
                </a:solidFill>
                <a:latin typeface="DM Sans"/>
                <a:ea typeface="DM Sans"/>
                <a:cs typeface="DM Sans"/>
                <a:sym typeface="DM Sans"/>
              </a:rPr>
              <a:t>Duración: 15/20  minutos</a:t>
            </a:r>
            <a:endParaRPr sz="2000">
              <a:solidFill>
                <a:schemeClr val="accent5"/>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8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MySQL workbench</a:t>
            </a:r>
            <a:endParaRPr b="1" i="0" sz="3500" u="none" cap="none" strike="noStrike">
              <a:solidFill>
                <a:srgbClr val="EAFF6A"/>
              </a:solidFill>
              <a:latin typeface="DM Sans"/>
              <a:ea typeface="DM Sans"/>
              <a:cs typeface="DM Sans"/>
              <a:sym typeface="DM Sans"/>
            </a:endParaRPr>
          </a:p>
        </p:txBody>
      </p:sp>
      <p:sp>
        <p:nvSpPr>
          <p:cNvPr id="435" name="Google Shape;435;p83"/>
          <p:cNvSpPr txBox="1"/>
          <p:nvPr/>
        </p:nvSpPr>
        <p:spPr>
          <a:xfrm>
            <a:off x="473350" y="1626100"/>
            <a:ext cx="6806700" cy="13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000"/>
              </a:spcBef>
              <a:spcAft>
                <a:spcPts val="0"/>
              </a:spcAft>
              <a:buClr>
                <a:srgbClr val="000000"/>
              </a:buClr>
              <a:buSzPts val="2500"/>
              <a:buFont typeface="Arial"/>
              <a:buNone/>
            </a:pPr>
            <a:r>
              <a:rPr b="0" i="0" lang="es-419" sz="2500" u="none" cap="none" strike="noStrike">
                <a:solidFill>
                  <a:srgbClr val="B7B7B7"/>
                </a:solidFill>
                <a:latin typeface="DM Sans"/>
                <a:ea typeface="DM Sans"/>
                <a:cs typeface="DM Sans"/>
                <a:sym typeface="DM Sans"/>
              </a:rPr>
              <a:t>Conozcamos este sistema de gestión de base de datos, y sus principales herramientas.</a:t>
            </a:r>
            <a:endParaRPr b="1" i="0" sz="2500" u="none" cap="none" strike="noStrike">
              <a:solidFill>
                <a:srgbClr val="B7B7B7"/>
              </a:solidFill>
              <a:latin typeface="Helvetica Neue"/>
              <a:ea typeface="Helvetica Neue"/>
              <a:cs typeface="Helvetica Neue"/>
              <a:sym typeface="Helvetica Neue"/>
            </a:endParaRPr>
          </a:p>
        </p:txBody>
      </p:sp>
      <p:grpSp>
        <p:nvGrpSpPr>
          <p:cNvPr id="436" name="Google Shape;436;p83"/>
          <p:cNvGrpSpPr/>
          <p:nvPr/>
        </p:nvGrpSpPr>
        <p:grpSpPr>
          <a:xfrm>
            <a:off x="473351" y="619523"/>
            <a:ext cx="738900" cy="738900"/>
            <a:chOff x="473351" y="619523"/>
            <a:chExt cx="738900" cy="738900"/>
          </a:xfrm>
        </p:grpSpPr>
        <p:sp>
          <p:nvSpPr>
            <p:cNvPr id="437" name="Google Shape;437;p83"/>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8" name="Google Shape;438;p83"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439" name="Google Shape;439;p83"/>
          <p:cNvSpPr txBox="1"/>
          <p:nvPr/>
        </p:nvSpPr>
        <p:spPr>
          <a:xfrm>
            <a:off x="473350" y="3874375"/>
            <a:ext cx="5076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accent5"/>
                </a:solidFill>
                <a:latin typeface="DM Sans"/>
                <a:ea typeface="DM Sans"/>
                <a:cs typeface="DM Sans"/>
                <a:sym typeface="DM Sans"/>
              </a:rPr>
              <a:t>Duración: 20 minutos</a:t>
            </a:r>
            <a:endParaRPr sz="2000">
              <a:solidFill>
                <a:schemeClr val="accent5"/>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84"/>
          <p:cNvSpPr/>
          <p:nvPr/>
        </p:nvSpPr>
        <p:spPr>
          <a:xfrm>
            <a:off x="0" y="0"/>
            <a:ext cx="25251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84"/>
          <p:cNvSpPr txBox="1"/>
          <p:nvPr/>
        </p:nvSpPr>
        <p:spPr>
          <a:xfrm>
            <a:off x="3649500" y="1104863"/>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MySQL workbench</a:t>
            </a:r>
            <a:endParaRPr b="1" i="0" sz="4000" u="none" cap="none" strike="noStrike">
              <a:solidFill>
                <a:schemeClr val="dk1"/>
              </a:solidFill>
              <a:latin typeface="DM Sans"/>
              <a:ea typeface="DM Sans"/>
              <a:cs typeface="DM Sans"/>
              <a:sym typeface="DM Sans"/>
            </a:endParaRPr>
          </a:p>
        </p:txBody>
      </p:sp>
      <p:sp>
        <p:nvSpPr>
          <p:cNvPr id="446" name="Google Shape;446;p84"/>
          <p:cNvSpPr txBox="1"/>
          <p:nvPr/>
        </p:nvSpPr>
        <p:spPr>
          <a:xfrm>
            <a:off x="3649500" y="2211613"/>
            <a:ext cx="4987200" cy="16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Es una herramienta visual que permite crear y gestionar bases de datos de forma gráfica.</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2100"/>
              <a:buFont typeface="Arial"/>
              <a:buNone/>
            </a:pPr>
            <a:r>
              <a:rPr b="0" i="0" lang="es-419" sz="1350" u="none" cap="none" strike="noStrike">
                <a:solidFill>
                  <a:srgbClr val="000000"/>
                </a:solidFill>
                <a:latin typeface="DM Sans"/>
                <a:ea typeface="DM Sans"/>
                <a:cs typeface="DM Sans"/>
                <a:sym typeface="DM Sans"/>
              </a:rPr>
              <a:t>Este software integra:</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Helvetica Neue"/>
              <a:buChar char="✓"/>
            </a:pPr>
            <a:r>
              <a:rPr b="0" i="0" lang="es-419" sz="1350" u="none" cap="none" strike="noStrike">
                <a:solidFill>
                  <a:srgbClr val="000000"/>
                </a:solidFill>
                <a:latin typeface="DM Sans"/>
                <a:ea typeface="DM Sans"/>
                <a:cs typeface="DM Sans"/>
                <a:sym typeface="DM Sans"/>
              </a:rPr>
              <a:t>Diseño de las DB</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Helvetica Neue"/>
              <a:buChar char="✓"/>
            </a:pPr>
            <a:r>
              <a:rPr b="0" i="0" lang="es-419" sz="1350" u="none" cap="none" strike="noStrike">
                <a:solidFill>
                  <a:srgbClr val="000000"/>
                </a:solidFill>
                <a:latin typeface="DM Sans"/>
                <a:ea typeface="DM Sans"/>
                <a:cs typeface="DM Sans"/>
                <a:sym typeface="DM Sans"/>
              </a:rPr>
              <a:t>Desarrollo de las DB</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Helvetica Neue"/>
              <a:buChar char="✓"/>
            </a:pPr>
            <a:r>
              <a:rPr b="0" i="0" lang="es-419" sz="1350" u="none" cap="none" strike="noStrike">
                <a:solidFill>
                  <a:srgbClr val="000000"/>
                </a:solidFill>
                <a:latin typeface="DM Sans"/>
                <a:ea typeface="DM Sans"/>
                <a:cs typeface="DM Sans"/>
                <a:sym typeface="DM Sans"/>
              </a:rPr>
              <a:t>Administración de las DB</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Helvetica Neue"/>
              <a:buChar char="✓"/>
            </a:pPr>
            <a:r>
              <a:rPr b="0" i="0" lang="es-419" sz="1350" u="none" cap="none" strike="noStrike">
                <a:solidFill>
                  <a:srgbClr val="000000"/>
                </a:solidFill>
                <a:latin typeface="DM Sans"/>
                <a:ea typeface="DM Sans"/>
                <a:cs typeface="DM Sans"/>
                <a:sym typeface="DM Sans"/>
              </a:rPr>
              <a:t>Mantenimiento de las DB</a:t>
            </a:r>
            <a:endParaRPr b="0" i="0" sz="1350" u="none" cap="none" strike="noStrike">
              <a:solidFill>
                <a:srgbClr val="000000"/>
              </a:solidFill>
              <a:latin typeface="DM Sans"/>
              <a:ea typeface="DM Sans"/>
              <a:cs typeface="DM Sans"/>
              <a:sym typeface="DM Sans"/>
            </a:endParaRPr>
          </a:p>
        </p:txBody>
      </p:sp>
      <p:pic>
        <p:nvPicPr>
          <p:cNvPr id="447" name="Google Shape;447;p84"/>
          <p:cNvPicPr preferRelativeResize="0"/>
          <p:nvPr/>
        </p:nvPicPr>
        <p:blipFill rotWithShape="1">
          <a:blip r:embed="rId3">
            <a:alphaModFix/>
          </a:blip>
          <a:srcRect b="0" l="0" r="0" t="0"/>
          <a:stretch/>
        </p:blipFill>
        <p:spPr>
          <a:xfrm>
            <a:off x="504875" y="1747343"/>
            <a:ext cx="2923976" cy="156061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85"/>
          <p:cNvSpPr/>
          <p:nvPr/>
        </p:nvSpPr>
        <p:spPr>
          <a:xfrm>
            <a:off x="0" y="0"/>
            <a:ext cx="25251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85"/>
          <p:cNvSpPr txBox="1"/>
          <p:nvPr/>
        </p:nvSpPr>
        <p:spPr>
          <a:xfrm>
            <a:off x="3649500" y="1104863"/>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Panel schemas</a:t>
            </a:r>
            <a:endParaRPr b="1" i="0" sz="4000" u="none" cap="none" strike="noStrike">
              <a:solidFill>
                <a:schemeClr val="dk1"/>
              </a:solidFill>
              <a:latin typeface="DM Sans"/>
              <a:ea typeface="DM Sans"/>
              <a:cs typeface="DM Sans"/>
              <a:sym typeface="DM Sans"/>
            </a:endParaRPr>
          </a:p>
        </p:txBody>
      </p:sp>
      <p:sp>
        <p:nvSpPr>
          <p:cNvPr id="454" name="Google Shape;454;p85"/>
          <p:cNvSpPr txBox="1"/>
          <p:nvPr/>
        </p:nvSpPr>
        <p:spPr>
          <a:xfrm>
            <a:off x="3649500" y="2211613"/>
            <a:ext cx="4987200" cy="14316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419" sz="1350" u="none" cap="none" strike="noStrike">
                <a:solidFill>
                  <a:srgbClr val="000000"/>
                </a:solidFill>
                <a:latin typeface="DM Sans"/>
                <a:ea typeface="DM Sans"/>
                <a:cs typeface="DM Sans"/>
                <a:sym typeface="DM Sans"/>
              </a:rPr>
              <a:t>El Panel Schemas nos lista todas las bases de datos que tengamos, junto a sus objetos.</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419" sz="1350" u="none" cap="none" strike="noStrike">
                <a:solidFill>
                  <a:srgbClr val="000000"/>
                </a:solidFill>
                <a:latin typeface="DM Sans"/>
                <a:ea typeface="DM Sans"/>
                <a:cs typeface="DM Sans"/>
                <a:sym typeface="DM Sans"/>
              </a:rPr>
              <a:t>Podemos navegar cada objeto a través del menú de árbol, para ver sus propiedades y acciones.</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419" sz="1350" u="none" cap="none" strike="noStrike">
                <a:solidFill>
                  <a:srgbClr val="000000"/>
                </a:solidFill>
                <a:latin typeface="DM Sans"/>
                <a:ea typeface="DM Sans"/>
                <a:cs typeface="DM Sans"/>
                <a:sym typeface="DM Sans"/>
              </a:rPr>
              <a:t>Al pié, obtenemos información general del elemento seleccionado.</a:t>
            </a:r>
            <a:endParaRPr b="0" i="0" sz="1350" u="none" cap="none" strike="noStrike">
              <a:solidFill>
                <a:srgbClr val="000000"/>
              </a:solidFill>
              <a:latin typeface="DM Sans"/>
              <a:ea typeface="DM Sans"/>
              <a:cs typeface="DM Sans"/>
              <a:sym typeface="DM Sans"/>
            </a:endParaRPr>
          </a:p>
        </p:txBody>
      </p:sp>
      <p:pic>
        <p:nvPicPr>
          <p:cNvPr id="455" name="Google Shape;455;p85"/>
          <p:cNvPicPr preferRelativeResize="0"/>
          <p:nvPr/>
        </p:nvPicPr>
        <p:blipFill rotWithShape="1">
          <a:blip r:embed="rId3">
            <a:alphaModFix/>
          </a:blip>
          <a:srcRect b="0" l="0" r="0" t="0"/>
          <a:stretch/>
        </p:blipFill>
        <p:spPr>
          <a:xfrm>
            <a:off x="973424" y="468275"/>
            <a:ext cx="2438901" cy="4118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86"/>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Barra de herramientas superior</a:t>
            </a:r>
            <a:endParaRPr b="1" i="0" sz="4000" u="none" cap="none" strike="noStrike">
              <a:solidFill>
                <a:schemeClr val="dk1"/>
              </a:solidFill>
              <a:latin typeface="DM Sans"/>
              <a:ea typeface="DM Sans"/>
              <a:cs typeface="DM Sans"/>
              <a:sym typeface="DM Sans"/>
            </a:endParaRPr>
          </a:p>
        </p:txBody>
      </p:sp>
      <p:sp>
        <p:nvSpPr>
          <p:cNvPr id="461" name="Google Shape;461;p86"/>
          <p:cNvSpPr txBox="1"/>
          <p:nvPr/>
        </p:nvSpPr>
        <p:spPr>
          <a:xfrm>
            <a:off x="473350" y="1908175"/>
            <a:ext cx="38346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Incluye botones para iniciar cualquiera de las principales tareas tales como crear una base de datos, abrir una ventana de script, crear una tabla, una función, un stored procedures y otras opciones más.</a:t>
            </a:r>
            <a:endParaRPr b="0" i="0" sz="1350" u="none" cap="none" strike="noStrike">
              <a:solidFill>
                <a:schemeClr val="dk1"/>
              </a:solidFill>
              <a:latin typeface="DM Sans"/>
              <a:ea typeface="DM Sans"/>
              <a:cs typeface="DM Sans"/>
              <a:sym typeface="DM Sans"/>
            </a:endParaRPr>
          </a:p>
        </p:txBody>
      </p:sp>
      <p:sp>
        <p:nvSpPr>
          <p:cNvPr id="462" name="Google Shape;462;p86"/>
          <p:cNvSpPr txBox="1"/>
          <p:nvPr/>
        </p:nvSpPr>
        <p:spPr>
          <a:xfrm>
            <a:off x="4527575" y="1908175"/>
            <a:ext cx="38346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Al pie se encuentran las pestañas de acción para navegar entre los objetos en uso.</a:t>
            </a:r>
            <a:endParaRPr b="0" i="0" sz="1350" u="none" cap="none" strike="noStrike">
              <a:solidFill>
                <a:schemeClr val="dk1"/>
              </a:solidFill>
              <a:latin typeface="DM Sans"/>
              <a:ea typeface="DM Sans"/>
              <a:cs typeface="DM Sans"/>
              <a:sym typeface="DM Sans"/>
            </a:endParaRPr>
          </a:p>
        </p:txBody>
      </p:sp>
      <p:pic>
        <p:nvPicPr>
          <p:cNvPr id="463" name="Google Shape;463;p86"/>
          <p:cNvPicPr preferRelativeResize="0"/>
          <p:nvPr/>
        </p:nvPicPr>
        <p:blipFill rotWithShape="1">
          <a:blip r:embed="rId3">
            <a:alphaModFix/>
          </a:blip>
          <a:srcRect b="0" l="0" r="0" t="0"/>
          <a:stretch/>
        </p:blipFill>
        <p:spPr>
          <a:xfrm>
            <a:off x="1517225" y="3296921"/>
            <a:ext cx="6109539" cy="710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87"/>
          <p:cNvSpPr/>
          <p:nvPr/>
        </p:nvSpPr>
        <p:spPr>
          <a:xfrm>
            <a:off x="0" y="0"/>
            <a:ext cx="25251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87"/>
          <p:cNvSpPr txBox="1"/>
          <p:nvPr/>
        </p:nvSpPr>
        <p:spPr>
          <a:xfrm>
            <a:off x="3649500" y="1104863"/>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Panel central</a:t>
            </a:r>
            <a:endParaRPr b="1" i="0" sz="4000" u="none" cap="none" strike="noStrike">
              <a:solidFill>
                <a:schemeClr val="dk1"/>
              </a:solidFill>
              <a:latin typeface="DM Sans"/>
              <a:ea typeface="DM Sans"/>
              <a:cs typeface="DM Sans"/>
              <a:sym typeface="DM Sans"/>
            </a:endParaRPr>
          </a:p>
        </p:txBody>
      </p:sp>
      <p:sp>
        <p:nvSpPr>
          <p:cNvPr id="470" name="Google Shape;470;p87"/>
          <p:cNvSpPr txBox="1"/>
          <p:nvPr/>
        </p:nvSpPr>
        <p:spPr>
          <a:xfrm>
            <a:off x="3649500" y="2211613"/>
            <a:ext cx="49872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Permite visualizar diferentes pestañas para ver o escribir comandos SQL, junto a la ventana de resultados al pie de este panel</a:t>
            </a:r>
            <a:r>
              <a:rPr b="0" i="0" lang="es-419" sz="1800" u="none" cap="none" strike="noStrike">
                <a:solidFill>
                  <a:srgbClr val="222222"/>
                </a:solidFill>
                <a:latin typeface="Helvetica Neue"/>
                <a:ea typeface="Helvetica Neue"/>
                <a:cs typeface="Helvetica Neue"/>
                <a:sym typeface="Helvetica Neue"/>
              </a:rPr>
              <a:t>.</a:t>
            </a:r>
            <a:endParaRPr b="0" i="0" sz="1350" u="none" cap="none" strike="noStrike">
              <a:solidFill>
                <a:srgbClr val="000000"/>
              </a:solidFill>
              <a:latin typeface="DM Sans"/>
              <a:ea typeface="DM Sans"/>
              <a:cs typeface="DM Sans"/>
              <a:sym typeface="DM Sans"/>
            </a:endParaRPr>
          </a:p>
        </p:txBody>
      </p:sp>
      <p:pic>
        <p:nvPicPr>
          <p:cNvPr id="471" name="Google Shape;471;p87"/>
          <p:cNvPicPr preferRelativeResize="0"/>
          <p:nvPr/>
        </p:nvPicPr>
        <p:blipFill rotWithShape="1">
          <a:blip r:embed="rId3">
            <a:alphaModFix/>
          </a:blip>
          <a:srcRect b="0" l="0" r="0" t="0"/>
          <a:stretch/>
        </p:blipFill>
        <p:spPr>
          <a:xfrm>
            <a:off x="502812" y="1843775"/>
            <a:ext cx="2909513" cy="12173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88"/>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Pestaña de acciones</a:t>
            </a:r>
            <a:endParaRPr b="1" i="0" sz="4000" u="none" cap="none" strike="noStrike">
              <a:solidFill>
                <a:schemeClr val="dk1"/>
              </a:solidFill>
              <a:latin typeface="DM Sans"/>
              <a:ea typeface="DM Sans"/>
              <a:cs typeface="DM Sans"/>
              <a:sym typeface="DM Sans"/>
            </a:endParaRPr>
          </a:p>
        </p:txBody>
      </p:sp>
      <p:sp>
        <p:nvSpPr>
          <p:cNvPr id="477" name="Google Shape;477;p88"/>
          <p:cNvSpPr txBox="1"/>
          <p:nvPr/>
        </p:nvSpPr>
        <p:spPr>
          <a:xfrm>
            <a:off x="473350" y="1908175"/>
            <a:ext cx="77805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Al pié de la ventana está la pestaña de acciones, donde veremos el resultado de cada consulta o comando SQL que se dispare; la confirmación de ejecución, los errores, y demás mensajes del sistema.</a:t>
            </a:r>
            <a:endParaRPr b="0" i="0" sz="1350" u="none" cap="none" strike="noStrike">
              <a:solidFill>
                <a:schemeClr val="dk1"/>
              </a:solidFill>
              <a:latin typeface="DM Sans"/>
              <a:ea typeface="DM Sans"/>
              <a:cs typeface="DM Sans"/>
              <a:sym typeface="DM Sans"/>
            </a:endParaRPr>
          </a:p>
        </p:txBody>
      </p:sp>
      <p:pic>
        <p:nvPicPr>
          <p:cNvPr id="478" name="Google Shape;478;p88"/>
          <p:cNvPicPr preferRelativeResize="0"/>
          <p:nvPr/>
        </p:nvPicPr>
        <p:blipFill rotWithShape="1">
          <a:blip r:embed="rId3">
            <a:alphaModFix/>
          </a:blip>
          <a:srcRect b="0" l="0" r="0" t="0"/>
          <a:stretch/>
        </p:blipFill>
        <p:spPr>
          <a:xfrm>
            <a:off x="757912" y="3266125"/>
            <a:ext cx="7571976" cy="8792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89"/>
          <p:cNvSpPr txBox="1"/>
          <p:nvPr/>
        </p:nvSpPr>
        <p:spPr>
          <a:xfrm>
            <a:off x="457350" y="2517775"/>
            <a:ext cx="3834600" cy="1286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rgbClr val="000000"/>
                </a:solidFill>
                <a:latin typeface="DM Sans"/>
                <a:ea typeface="DM Sans"/>
                <a:cs typeface="DM Sans"/>
                <a:sym typeface="DM Sans"/>
              </a:rPr>
              <a:t>Consigna</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800"/>
              </a:spcAft>
              <a:buClr>
                <a:srgbClr val="000000"/>
              </a:buClr>
              <a:buSzPts val="1350"/>
              <a:buFont typeface="Arial"/>
              <a:buNone/>
            </a:pPr>
            <a:r>
              <a:rPr b="0" i="0" lang="es-419" sz="1350" u="none" cap="none" strike="noStrike">
                <a:solidFill>
                  <a:srgbClr val="999999"/>
                </a:solidFill>
                <a:latin typeface="DM Sans"/>
                <a:ea typeface="DM Sans"/>
                <a:cs typeface="DM Sans"/>
                <a:sym typeface="DM Sans"/>
              </a:rPr>
              <a:t>Pensar una serie de temáticas de cara a ir moldeando tu proyecto final y generar un listado de posibles temáticas a abordar para tu base de datos.</a:t>
            </a:r>
            <a:endParaRPr b="0" i="0" sz="1350" u="sng" cap="none" strike="noStrike">
              <a:solidFill>
                <a:srgbClr val="83AEFB"/>
              </a:solidFill>
              <a:latin typeface="DM Sans"/>
              <a:ea typeface="DM Sans"/>
              <a:cs typeface="DM Sans"/>
              <a:sym typeface="DM Sans"/>
            </a:endParaRPr>
          </a:p>
        </p:txBody>
      </p:sp>
      <p:sp>
        <p:nvSpPr>
          <p:cNvPr id="484" name="Google Shape;484;p89"/>
          <p:cNvSpPr txBox="1"/>
          <p:nvPr/>
        </p:nvSpPr>
        <p:spPr>
          <a:xfrm>
            <a:off x="501450" y="1081750"/>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Temáticas posibles para el proyecto final</a:t>
            </a:r>
            <a:endParaRPr b="1" i="0" sz="4000" u="none" cap="none" strike="noStrike">
              <a:solidFill>
                <a:schemeClr val="dk1"/>
              </a:solidFill>
              <a:latin typeface="DM Sans"/>
              <a:ea typeface="DM Sans"/>
              <a:cs typeface="DM Sans"/>
              <a:sym typeface="DM Sans"/>
            </a:endParaRPr>
          </a:p>
        </p:txBody>
      </p:sp>
      <p:pic>
        <p:nvPicPr>
          <p:cNvPr id="485" name="Google Shape;485;p89"/>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486" name="Google Shape;486;p89"/>
          <p:cNvSpPr txBox="1"/>
          <p:nvPr/>
        </p:nvSpPr>
        <p:spPr>
          <a:xfrm>
            <a:off x="4541850" y="2517775"/>
            <a:ext cx="3834600" cy="190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dk1"/>
                </a:solidFill>
                <a:latin typeface="DM Sans"/>
                <a:ea typeface="DM Sans"/>
                <a:cs typeface="DM Sans"/>
                <a:sym typeface="DM Sans"/>
              </a:rPr>
              <a:t>Aspectos a incluir</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999999"/>
                </a:solidFill>
                <a:latin typeface="DM Sans"/>
                <a:ea typeface="DM Sans"/>
                <a:cs typeface="DM Sans"/>
                <a:sym typeface="DM Sans"/>
              </a:rPr>
              <a:t>Para la clase 04 comenzaremos a diseñar el Diagrama Entidad-Relación de nuestro proyecto final.</a:t>
            </a:r>
            <a:endParaRPr b="0" i="0" sz="1350" u="none" cap="none" strike="noStrike">
              <a:solidFill>
                <a:srgbClr val="999999"/>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999999"/>
                </a:solidFill>
                <a:latin typeface="DM Sans"/>
                <a:ea typeface="DM Sans"/>
                <a:cs typeface="DM Sans"/>
                <a:sym typeface="DM Sans"/>
              </a:rPr>
              <a:t>Si bien el mismo puede variar, al menos ya podemos construir las bases para que luego sean modificadas según lo que vayamos agregando en éste.</a:t>
            </a:r>
            <a:endParaRPr b="0" i="0" sz="1350" u="none" cap="none" strike="noStrike">
              <a:solidFill>
                <a:srgbClr val="999999"/>
              </a:solidFill>
              <a:latin typeface="DM Sans"/>
              <a:ea typeface="DM Sans"/>
              <a:cs typeface="DM Sans"/>
              <a:sym typeface="DM Sans"/>
            </a:endParaRPr>
          </a:p>
        </p:txBody>
      </p:sp>
      <p:sp>
        <p:nvSpPr>
          <p:cNvPr id="487" name="Google Shape;487;p89"/>
          <p:cNvSpPr/>
          <p:nvPr/>
        </p:nvSpPr>
        <p:spPr>
          <a:xfrm>
            <a:off x="457345" y="468197"/>
            <a:ext cx="431100" cy="4311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89"/>
          <p:cNvSpPr txBox="1"/>
          <p:nvPr/>
        </p:nvSpPr>
        <p:spPr>
          <a:xfrm>
            <a:off x="930550" y="468275"/>
            <a:ext cx="3361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rgbClr val="000000"/>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pic>
        <p:nvPicPr>
          <p:cNvPr id="489" name="Google Shape;489;p89" title="ícono de actividad en clase"/>
          <p:cNvPicPr preferRelativeResize="0"/>
          <p:nvPr/>
        </p:nvPicPr>
        <p:blipFill rotWithShape="1">
          <a:blip r:embed="rId4">
            <a:alphaModFix/>
          </a:blip>
          <a:srcRect b="0" l="0" r="0" t="0"/>
          <a:stretch/>
        </p:blipFill>
        <p:spPr>
          <a:xfrm>
            <a:off x="547425" y="558363"/>
            <a:ext cx="250925" cy="2509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90"/>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rgbClr val="FFFFFF"/>
                </a:solidFill>
                <a:latin typeface="DM Sans"/>
                <a:ea typeface="DM Sans"/>
                <a:cs typeface="DM Sans"/>
                <a:sym typeface="DM Sans"/>
              </a:rPr>
              <a:t>Muchas gracias</a:t>
            </a:r>
            <a:r>
              <a:rPr b="1" i="0" lang="es-419"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64"/>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419"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247" name="Google Shape;247;p64"/>
          <p:cNvPicPr preferRelativeResize="0"/>
          <p:nvPr/>
        </p:nvPicPr>
        <p:blipFill rotWithShape="1">
          <a:blip r:embed="rId3">
            <a:alphaModFix/>
          </a:blip>
          <a:srcRect b="0" l="0" r="0" t="0"/>
          <a:stretch/>
        </p:blipFill>
        <p:spPr>
          <a:xfrm>
            <a:off x="2172438" y="1545313"/>
            <a:ext cx="196975" cy="196975"/>
          </a:xfrm>
          <a:prstGeom prst="rect">
            <a:avLst/>
          </a:prstGeom>
          <a:noFill/>
          <a:ln>
            <a:noFill/>
          </a:ln>
        </p:spPr>
      </p:pic>
      <p:sp>
        <p:nvSpPr>
          <p:cNvPr id="248" name="Google Shape;248;p64"/>
          <p:cNvSpPr txBox="1"/>
          <p:nvPr/>
        </p:nvSpPr>
        <p:spPr>
          <a:xfrm>
            <a:off x="2690561" y="14516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Definir</a:t>
            </a:r>
            <a:r>
              <a:rPr b="0" i="0" lang="es-419" sz="1350" u="none" cap="none" strike="noStrike">
                <a:solidFill>
                  <a:schemeClr val="lt1"/>
                </a:solidFill>
                <a:latin typeface="DM Sans"/>
                <a:ea typeface="DM Sans"/>
                <a:cs typeface="DM Sans"/>
                <a:sym typeface="DM Sans"/>
              </a:rPr>
              <a:t> Base de Datos (DB data base)</a:t>
            </a:r>
            <a:endParaRPr b="0" i="0" sz="1350" u="none" cap="none" strike="noStrike">
              <a:solidFill>
                <a:schemeClr val="lt1"/>
              </a:solidFill>
              <a:latin typeface="DM Sans"/>
              <a:ea typeface="DM Sans"/>
              <a:cs typeface="DM Sans"/>
              <a:sym typeface="DM Sans"/>
            </a:endParaRPr>
          </a:p>
        </p:txBody>
      </p:sp>
      <p:pic>
        <p:nvPicPr>
          <p:cNvPr id="249" name="Google Shape;249;p64"/>
          <p:cNvPicPr preferRelativeResize="0"/>
          <p:nvPr/>
        </p:nvPicPr>
        <p:blipFill rotWithShape="1">
          <a:blip r:embed="rId3">
            <a:alphaModFix/>
          </a:blip>
          <a:srcRect b="0" l="0" r="0" t="0"/>
          <a:stretch/>
        </p:blipFill>
        <p:spPr>
          <a:xfrm>
            <a:off x="2172738" y="2187963"/>
            <a:ext cx="196975" cy="196975"/>
          </a:xfrm>
          <a:prstGeom prst="rect">
            <a:avLst/>
          </a:prstGeom>
          <a:noFill/>
          <a:ln>
            <a:noFill/>
          </a:ln>
        </p:spPr>
      </p:pic>
      <p:sp>
        <p:nvSpPr>
          <p:cNvPr id="250" name="Google Shape;250;p64"/>
          <p:cNvSpPr txBox="1"/>
          <p:nvPr/>
        </p:nvSpPr>
        <p:spPr>
          <a:xfrm>
            <a:off x="2690561" y="2090246"/>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Identificar</a:t>
            </a:r>
            <a:r>
              <a:rPr b="0" i="0" lang="es-419" sz="1350" u="none" cap="none" strike="noStrike">
                <a:solidFill>
                  <a:schemeClr val="lt1"/>
                </a:solidFill>
                <a:latin typeface="DM Sans"/>
                <a:ea typeface="DM Sans"/>
                <a:cs typeface="DM Sans"/>
                <a:sym typeface="DM Sans"/>
              </a:rPr>
              <a:t> sus componentes</a:t>
            </a:r>
            <a:endParaRPr b="0" i="0" sz="1350" u="none" cap="none" strike="noStrike">
              <a:solidFill>
                <a:schemeClr val="lt1"/>
              </a:solidFill>
              <a:latin typeface="DM Sans"/>
              <a:ea typeface="DM Sans"/>
              <a:cs typeface="DM Sans"/>
              <a:sym typeface="DM Sans"/>
            </a:endParaRPr>
          </a:p>
        </p:txBody>
      </p:sp>
      <p:pic>
        <p:nvPicPr>
          <p:cNvPr id="251" name="Google Shape;251;p64"/>
          <p:cNvPicPr preferRelativeResize="0"/>
          <p:nvPr/>
        </p:nvPicPr>
        <p:blipFill rotWithShape="1">
          <a:blip r:embed="rId3">
            <a:alphaModFix/>
          </a:blip>
          <a:srcRect b="0" l="0" r="0" t="0"/>
          <a:stretch/>
        </p:blipFill>
        <p:spPr>
          <a:xfrm>
            <a:off x="2173038" y="2830613"/>
            <a:ext cx="196975" cy="196975"/>
          </a:xfrm>
          <a:prstGeom prst="rect">
            <a:avLst/>
          </a:prstGeom>
          <a:noFill/>
          <a:ln>
            <a:noFill/>
          </a:ln>
        </p:spPr>
      </p:pic>
      <p:sp>
        <p:nvSpPr>
          <p:cNvPr id="252" name="Google Shape;252;p64"/>
          <p:cNvSpPr txBox="1"/>
          <p:nvPr/>
        </p:nvSpPr>
        <p:spPr>
          <a:xfrm>
            <a:off x="2690561" y="2728879"/>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Presentar </a:t>
            </a:r>
            <a:r>
              <a:rPr b="0" i="0" lang="es-419" sz="1350" u="none" cap="none" strike="noStrike">
                <a:solidFill>
                  <a:schemeClr val="lt1"/>
                </a:solidFill>
                <a:latin typeface="DM Sans"/>
                <a:ea typeface="DM Sans"/>
                <a:cs typeface="DM Sans"/>
                <a:sym typeface="DM Sans"/>
              </a:rPr>
              <a:t>los tipos de DB (data base) y su importancia</a:t>
            </a:r>
            <a:endParaRPr b="0" i="0" sz="1350" u="none" cap="none" strike="noStrike">
              <a:solidFill>
                <a:schemeClr val="lt1"/>
              </a:solidFill>
              <a:latin typeface="DM Sans"/>
              <a:ea typeface="DM Sans"/>
              <a:cs typeface="DM Sans"/>
              <a:sym typeface="DM Sans"/>
            </a:endParaRPr>
          </a:p>
        </p:txBody>
      </p:sp>
      <p:pic>
        <p:nvPicPr>
          <p:cNvPr id="253" name="Google Shape;253;p64"/>
          <p:cNvPicPr preferRelativeResize="0"/>
          <p:nvPr/>
        </p:nvPicPr>
        <p:blipFill rotWithShape="1">
          <a:blip r:embed="rId3">
            <a:alphaModFix/>
          </a:blip>
          <a:srcRect b="0" l="0" r="0" t="0"/>
          <a:stretch/>
        </p:blipFill>
        <p:spPr>
          <a:xfrm>
            <a:off x="2172138" y="3683563"/>
            <a:ext cx="196975" cy="196975"/>
          </a:xfrm>
          <a:prstGeom prst="rect">
            <a:avLst/>
          </a:prstGeom>
          <a:noFill/>
          <a:ln>
            <a:noFill/>
          </a:ln>
        </p:spPr>
      </p:pic>
      <p:sp>
        <p:nvSpPr>
          <p:cNvPr id="254" name="Google Shape;254;p64"/>
          <p:cNvSpPr txBox="1"/>
          <p:nvPr/>
        </p:nvSpPr>
        <p:spPr>
          <a:xfrm>
            <a:off x="2690550" y="35754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Manejar</a:t>
            </a:r>
            <a:r>
              <a:rPr b="0" i="0" lang="es-419" sz="1350" u="none" cap="none" strike="noStrike">
                <a:solidFill>
                  <a:schemeClr val="lt1"/>
                </a:solidFill>
                <a:latin typeface="DM Sans"/>
                <a:ea typeface="DM Sans"/>
                <a:cs typeface="DM Sans"/>
                <a:sym typeface="DM Sans"/>
              </a:rPr>
              <a:t> el glosario técnico</a:t>
            </a:r>
            <a:endParaRPr b="0" i="0" sz="1350" u="none" cap="none" strike="noStrike">
              <a:solidFill>
                <a:schemeClr val="lt1"/>
              </a:solidFill>
              <a:latin typeface="DM Sans"/>
              <a:ea typeface="DM Sans"/>
              <a:cs typeface="DM Sans"/>
              <a:sym typeface="DM Sans"/>
            </a:endParaRPr>
          </a:p>
        </p:txBody>
      </p:sp>
      <p:cxnSp>
        <p:nvCxnSpPr>
          <p:cNvPr id="255" name="Google Shape;255;p64"/>
          <p:cNvCxnSpPr>
            <a:stCxn id="247" idx="2"/>
            <a:endCxn id="249" idx="0"/>
          </p:cNvCxnSpPr>
          <p:nvPr/>
        </p:nvCxnSpPr>
        <p:spPr>
          <a:xfrm flipH="1" rot="-5400000">
            <a:off x="2048326" y="1964888"/>
            <a:ext cx="445800" cy="600"/>
          </a:xfrm>
          <a:prstGeom prst="bentConnector3">
            <a:avLst>
              <a:gd fmla="val 49986" name="adj1"/>
            </a:avLst>
          </a:prstGeom>
          <a:noFill/>
          <a:ln cap="flat" cmpd="sng" w="9525">
            <a:solidFill>
              <a:srgbClr val="EAFF6A"/>
            </a:solidFill>
            <a:prstDash val="solid"/>
            <a:round/>
            <a:headEnd len="sm" w="sm" type="none"/>
            <a:tailEnd len="sm" w="sm" type="none"/>
          </a:ln>
        </p:spPr>
      </p:cxnSp>
      <p:cxnSp>
        <p:nvCxnSpPr>
          <p:cNvPr id="256" name="Google Shape;256;p64"/>
          <p:cNvCxnSpPr>
            <a:stCxn id="249" idx="2"/>
            <a:endCxn id="251" idx="0"/>
          </p:cNvCxnSpPr>
          <p:nvPr/>
        </p:nvCxnSpPr>
        <p:spPr>
          <a:xfrm flipH="1" rot="-5400000">
            <a:off x="2048626" y="2607538"/>
            <a:ext cx="445800" cy="600"/>
          </a:xfrm>
          <a:prstGeom prst="bentConnector3">
            <a:avLst>
              <a:gd fmla="val 49986" name="adj1"/>
            </a:avLst>
          </a:prstGeom>
          <a:noFill/>
          <a:ln cap="flat" cmpd="sng" w="9525">
            <a:solidFill>
              <a:srgbClr val="EAFF6A"/>
            </a:solidFill>
            <a:prstDash val="solid"/>
            <a:round/>
            <a:headEnd len="sm" w="sm" type="none"/>
            <a:tailEnd len="sm" w="sm" type="none"/>
          </a:ln>
        </p:spPr>
      </p:cxnSp>
      <p:cxnSp>
        <p:nvCxnSpPr>
          <p:cNvPr id="257" name="Google Shape;257;p64"/>
          <p:cNvCxnSpPr>
            <a:stCxn id="251" idx="2"/>
            <a:endCxn id="253" idx="0"/>
          </p:cNvCxnSpPr>
          <p:nvPr/>
        </p:nvCxnSpPr>
        <p:spPr>
          <a:xfrm rot="5400000">
            <a:off x="1943025" y="3355188"/>
            <a:ext cx="656100" cy="900"/>
          </a:xfrm>
          <a:prstGeom prst="bentConnector3">
            <a:avLst>
              <a:gd fmla="val 49990"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91"/>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rgbClr val="EAFF6A"/>
                </a:solidFill>
                <a:latin typeface="Helvetica Neue"/>
                <a:ea typeface="Helvetica Neue"/>
                <a:cs typeface="Helvetica Neue"/>
                <a:sym typeface="Helvetica Neue"/>
              </a:rPr>
              <a:t>Resumen</a:t>
            </a:r>
            <a:r>
              <a:rPr b="1" i="0" lang="es-419" sz="4000" u="none" cap="none" strike="noStrike">
                <a:solidFill>
                  <a:srgbClr val="DEFC52"/>
                </a:solidFill>
                <a:latin typeface="Helvetica Neue"/>
                <a:ea typeface="Helvetica Neue"/>
                <a:cs typeface="Helvetica Neue"/>
                <a:sym typeface="Helvetica Neue"/>
              </a:rPr>
              <a:t> </a:t>
            </a:r>
            <a:endParaRPr b="1" i="0" sz="4000" u="none" cap="none" strike="noStrike">
              <a:solidFill>
                <a:srgbClr val="DEFC5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chemeClr val="lt1"/>
                </a:solidFill>
                <a:latin typeface="Helvetica Neue"/>
                <a:ea typeface="Helvetica Neue"/>
                <a:cs typeface="Helvetica Neue"/>
                <a:sym typeface="Helvetica Neue"/>
              </a:rPr>
              <a:t>de la clase hoy</a:t>
            </a:r>
            <a:endParaRPr b="0" i="0" sz="4000" u="none" cap="none" strike="noStrike">
              <a:solidFill>
                <a:schemeClr val="lt1"/>
              </a:solidFill>
              <a:latin typeface="Helvetica Neue"/>
              <a:ea typeface="Helvetica Neue"/>
              <a:cs typeface="Helvetica Neue"/>
              <a:sym typeface="Helvetica Neue"/>
            </a:endParaRPr>
          </a:p>
        </p:txBody>
      </p:sp>
      <p:sp>
        <p:nvSpPr>
          <p:cNvPr id="500" name="Google Shape;500;p91"/>
          <p:cNvSpPr txBox="1"/>
          <p:nvPr/>
        </p:nvSpPr>
        <p:spPr>
          <a:xfrm>
            <a:off x="2109143" y="2502363"/>
            <a:ext cx="4925700" cy="16392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Tecnologías relacionadas con una DB.</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Historia de las DB</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Tipos de DB</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SQL y no SQL</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Bases de datos relacionales</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Modelo de entidad-relación</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0FF00"/>
              </a:buClr>
              <a:buSzPts val="1350"/>
              <a:buFont typeface="Arial"/>
              <a:buChar char="✓"/>
            </a:pPr>
            <a:r>
              <a:rPr b="0" i="0" lang="es-419" sz="1350" u="none" cap="none" strike="noStrike">
                <a:solidFill>
                  <a:schemeClr val="lt1"/>
                </a:solidFill>
                <a:latin typeface="DM Sans"/>
                <a:ea typeface="DM Sans"/>
                <a:cs typeface="DM Sans"/>
                <a:sym typeface="DM Sans"/>
              </a:rPr>
              <a:t>Diseño de base de datos</a:t>
            </a:r>
            <a:endParaRPr b="0" i="0" sz="1350" u="none" cap="none" strike="noStrike">
              <a:solidFill>
                <a:schemeClr val="lt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65"/>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419"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263" name="Google Shape;263;p65"/>
          <p:cNvPicPr preferRelativeResize="0"/>
          <p:nvPr/>
        </p:nvPicPr>
        <p:blipFill rotWithShape="1">
          <a:blip r:embed="rId3">
            <a:alphaModFix/>
          </a:blip>
          <a:srcRect b="0" l="0" r="0" t="0"/>
          <a:stretch/>
        </p:blipFill>
        <p:spPr>
          <a:xfrm>
            <a:off x="2172138" y="2178713"/>
            <a:ext cx="196975" cy="196975"/>
          </a:xfrm>
          <a:prstGeom prst="rect">
            <a:avLst/>
          </a:prstGeom>
          <a:noFill/>
          <a:ln>
            <a:noFill/>
          </a:ln>
        </p:spPr>
      </p:pic>
      <p:sp>
        <p:nvSpPr>
          <p:cNvPr id="264" name="Google Shape;264;p65"/>
          <p:cNvSpPr txBox="1"/>
          <p:nvPr/>
        </p:nvSpPr>
        <p:spPr>
          <a:xfrm>
            <a:off x="2690561" y="2054738"/>
            <a:ext cx="4281300" cy="87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Definir</a:t>
            </a:r>
            <a:r>
              <a:rPr b="0" i="0" lang="es-419" sz="1350" u="none" cap="none" strike="noStrike">
                <a:solidFill>
                  <a:schemeClr val="lt1"/>
                </a:solidFill>
                <a:latin typeface="DM Sans"/>
                <a:ea typeface="DM Sans"/>
                <a:cs typeface="DM Sans"/>
                <a:sym typeface="DM Sans"/>
              </a:rPr>
              <a:t> base de datos relacional y sus aspectos generales</a:t>
            </a:r>
            <a:endParaRPr b="0" i="0" sz="1350" u="none" cap="none" strike="noStrike">
              <a:solidFill>
                <a:schemeClr val="lt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1" i="0" sz="1350" u="none" cap="none" strike="noStrike">
              <a:solidFill>
                <a:schemeClr val="lt1"/>
              </a:solidFill>
              <a:latin typeface="DM Sans"/>
              <a:ea typeface="DM Sans"/>
              <a:cs typeface="DM Sans"/>
              <a:sym typeface="DM Sans"/>
            </a:endParaRPr>
          </a:p>
        </p:txBody>
      </p:sp>
      <p:pic>
        <p:nvPicPr>
          <p:cNvPr id="265" name="Google Shape;265;p65"/>
          <p:cNvPicPr preferRelativeResize="0"/>
          <p:nvPr/>
        </p:nvPicPr>
        <p:blipFill rotWithShape="1">
          <a:blip r:embed="rId3">
            <a:alphaModFix/>
          </a:blip>
          <a:srcRect b="0" l="0" r="0" t="0"/>
          <a:stretch/>
        </p:blipFill>
        <p:spPr>
          <a:xfrm>
            <a:off x="2172138" y="3009938"/>
            <a:ext cx="196975" cy="196975"/>
          </a:xfrm>
          <a:prstGeom prst="rect">
            <a:avLst/>
          </a:prstGeom>
          <a:noFill/>
          <a:ln>
            <a:noFill/>
          </a:ln>
        </p:spPr>
      </p:pic>
      <p:sp>
        <p:nvSpPr>
          <p:cNvPr id="266" name="Google Shape;266;p65"/>
          <p:cNvSpPr txBox="1"/>
          <p:nvPr/>
        </p:nvSpPr>
        <p:spPr>
          <a:xfrm>
            <a:off x="2690561" y="2912213"/>
            <a:ext cx="4281300" cy="631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Identificar</a:t>
            </a:r>
            <a:r>
              <a:rPr b="0" i="0" lang="es-419" sz="1350" u="none" cap="none" strike="noStrike">
                <a:solidFill>
                  <a:schemeClr val="lt1"/>
                </a:solidFill>
                <a:latin typeface="DM Sans"/>
                <a:ea typeface="DM Sans"/>
                <a:cs typeface="DM Sans"/>
                <a:sym typeface="DM Sans"/>
              </a:rPr>
              <a:t> los componentes de una base de datos relacional</a:t>
            </a:r>
            <a:endParaRPr b="0" i="0" sz="1350" u="none" cap="none" strike="noStrike">
              <a:solidFill>
                <a:schemeClr val="lt1"/>
              </a:solidFill>
              <a:latin typeface="DM Sans"/>
              <a:ea typeface="DM Sans"/>
              <a:cs typeface="DM Sans"/>
              <a:sym typeface="DM Sans"/>
            </a:endParaRPr>
          </a:p>
        </p:txBody>
      </p:sp>
      <p:cxnSp>
        <p:nvCxnSpPr>
          <p:cNvPr id="267" name="Google Shape;267;p65"/>
          <p:cNvCxnSpPr>
            <a:stCxn id="263" idx="2"/>
            <a:endCxn id="265" idx="0"/>
          </p:cNvCxnSpPr>
          <p:nvPr/>
        </p:nvCxnSpPr>
        <p:spPr>
          <a:xfrm flipH="1" rot="-5400000">
            <a:off x="1953826" y="2692488"/>
            <a:ext cx="634200" cy="600"/>
          </a:xfrm>
          <a:prstGeom prst="bentConnector3">
            <a:avLst>
              <a:gd fmla="val 50004"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71" name="Shape 271"/>
        <p:cNvGrpSpPr/>
        <p:nvPr/>
      </p:nvGrpSpPr>
      <p:grpSpPr>
        <a:xfrm>
          <a:off x="0" y="0"/>
          <a:ext cx="0" cy="0"/>
          <a:chOff x="0" y="0"/>
          <a:chExt cx="0" cy="0"/>
        </a:xfrm>
      </p:grpSpPr>
      <p:cxnSp>
        <p:nvCxnSpPr>
          <p:cNvPr id="272" name="Google Shape;272;p66"/>
          <p:cNvCxnSpPr/>
          <p:nvPr/>
        </p:nvCxnSpPr>
        <p:spPr>
          <a:xfrm>
            <a:off x="2775715" y="2240960"/>
            <a:ext cx="2376900" cy="19416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73" name="Google Shape;273;p66"/>
          <p:cNvSpPr/>
          <p:nvPr/>
        </p:nvSpPr>
        <p:spPr>
          <a:xfrm>
            <a:off x="5152625" y="1538678"/>
            <a:ext cx="3070200" cy="663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Historia de las DB</a:t>
            </a:r>
            <a:endParaRPr b="0" i="0" sz="1200" u="none" cap="none" strike="noStrike">
              <a:solidFill>
                <a:srgbClr val="222222"/>
              </a:solidFill>
              <a:latin typeface="DM Sans"/>
              <a:ea typeface="DM Sans"/>
              <a:cs typeface="DM Sans"/>
              <a:sym typeface="DM Sans"/>
            </a:endParaRPr>
          </a:p>
        </p:txBody>
      </p:sp>
      <p:sp>
        <p:nvSpPr>
          <p:cNvPr id="274" name="Google Shape;274;p66"/>
          <p:cNvSpPr/>
          <p:nvPr/>
        </p:nvSpPr>
        <p:spPr>
          <a:xfrm>
            <a:off x="5152625" y="730425"/>
            <a:ext cx="3070200" cy="663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¿Qué son?</a:t>
            </a:r>
            <a:endParaRPr b="0" i="0" sz="1200" u="none" cap="none" strike="noStrike">
              <a:solidFill>
                <a:srgbClr val="222222"/>
              </a:solidFill>
              <a:latin typeface="DM Sans"/>
              <a:ea typeface="DM Sans"/>
              <a:cs typeface="DM Sans"/>
              <a:sym typeface="DM Sans"/>
            </a:endParaRPr>
          </a:p>
        </p:txBody>
      </p:sp>
      <p:sp>
        <p:nvSpPr>
          <p:cNvPr id="275" name="Google Shape;275;p66"/>
          <p:cNvSpPr/>
          <p:nvPr/>
        </p:nvSpPr>
        <p:spPr>
          <a:xfrm>
            <a:off x="5152625" y="2346926"/>
            <a:ext cx="3070200" cy="663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Tipos de DB</a:t>
            </a:r>
            <a:endParaRPr b="0" i="0" sz="1200" u="none" cap="none" strike="noStrike">
              <a:solidFill>
                <a:srgbClr val="222222"/>
              </a:solidFill>
              <a:latin typeface="DM Sans"/>
              <a:ea typeface="DM Sans"/>
              <a:cs typeface="DM Sans"/>
              <a:sym typeface="DM Sans"/>
            </a:endParaRPr>
          </a:p>
        </p:txBody>
      </p:sp>
      <p:cxnSp>
        <p:nvCxnSpPr>
          <p:cNvPr id="276" name="Google Shape;276;p66"/>
          <p:cNvCxnSpPr/>
          <p:nvPr/>
        </p:nvCxnSpPr>
        <p:spPr>
          <a:xfrm flipH="1" rot="10800000">
            <a:off x="2775715" y="1218001"/>
            <a:ext cx="2376900" cy="1023000"/>
          </a:xfrm>
          <a:prstGeom prst="bentConnector3">
            <a:avLst>
              <a:gd fmla="val 50000" name="adj1"/>
            </a:avLst>
          </a:prstGeom>
          <a:noFill/>
          <a:ln cap="flat" cmpd="sng" w="9525">
            <a:solidFill>
              <a:srgbClr val="CCCCCC"/>
            </a:solidFill>
            <a:prstDash val="solid"/>
            <a:round/>
            <a:headEnd len="sm" w="sm" type="none"/>
            <a:tailEnd len="med" w="med" type="oval"/>
          </a:ln>
        </p:spPr>
      </p:cxnSp>
      <p:cxnSp>
        <p:nvCxnSpPr>
          <p:cNvPr id="277" name="Google Shape;277;p66"/>
          <p:cNvCxnSpPr>
            <a:stCxn id="278" idx="3"/>
            <a:endCxn id="273" idx="1"/>
          </p:cNvCxnSpPr>
          <p:nvPr/>
        </p:nvCxnSpPr>
        <p:spPr>
          <a:xfrm flipH="1" rot="10800000">
            <a:off x="3102304" y="1870349"/>
            <a:ext cx="2050200" cy="370200"/>
          </a:xfrm>
          <a:prstGeom prst="bentConnector3">
            <a:avLst>
              <a:gd fmla="val 41997" name="adj1"/>
            </a:avLst>
          </a:prstGeom>
          <a:noFill/>
          <a:ln cap="flat" cmpd="sng" w="9525">
            <a:solidFill>
              <a:srgbClr val="CCCCCC"/>
            </a:solidFill>
            <a:prstDash val="solid"/>
            <a:round/>
            <a:headEnd len="sm" w="sm" type="none"/>
            <a:tailEnd len="med" w="med" type="oval"/>
          </a:ln>
        </p:spPr>
      </p:cxnSp>
      <p:cxnSp>
        <p:nvCxnSpPr>
          <p:cNvPr id="279" name="Google Shape;279;p66"/>
          <p:cNvCxnSpPr/>
          <p:nvPr/>
        </p:nvCxnSpPr>
        <p:spPr>
          <a:xfrm>
            <a:off x="2775715" y="2241162"/>
            <a:ext cx="2376900" cy="4443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80" name="Google Shape;280;p66"/>
          <p:cNvSpPr/>
          <p:nvPr/>
        </p:nvSpPr>
        <p:spPr>
          <a:xfrm>
            <a:off x="5152625" y="3171499"/>
            <a:ext cx="3070200" cy="663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¿Qué podemos hacer?</a:t>
            </a:r>
            <a:endParaRPr b="0" i="0" sz="1200" u="none" cap="none" strike="noStrike">
              <a:solidFill>
                <a:srgbClr val="222222"/>
              </a:solidFill>
              <a:latin typeface="DM Sans"/>
              <a:ea typeface="DM Sans"/>
              <a:cs typeface="DM Sans"/>
              <a:sym typeface="DM Sans"/>
            </a:endParaRPr>
          </a:p>
        </p:txBody>
      </p:sp>
      <p:cxnSp>
        <p:nvCxnSpPr>
          <p:cNvPr id="281" name="Google Shape;281;p66"/>
          <p:cNvCxnSpPr/>
          <p:nvPr/>
        </p:nvCxnSpPr>
        <p:spPr>
          <a:xfrm>
            <a:off x="2775715" y="2240910"/>
            <a:ext cx="2376900" cy="11931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282" name="Google Shape;282;p66"/>
          <p:cNvSpPr/>
          <p:nvPr/>
        </p:nvSpPr>
        <p:spPr>
          <a:xfrm>
            <a:off x="5152625" y="3996075"/>
            <a:ext cx="3070200" cy="663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SQL vs. No-SQL</a:t>
            </a:r>
            <a:endParaRPr b="0" i="0" sz="1200" u="none" cap="none" strike="noStrike">
              <a:solidFill>
                <a:srgbClr val="222222"/>
              </a:solidFill>
              <a:latin typeface="DM Sans"/>
              <a:ea typeface="DM Sans"/>
              <a:cs typeface="DM Sans"/>
              <a:sym typeface="DM Sans"/>
            </a:endParaRPr>
          </a:p>
        </p:txBody>
      </p:sp>
      <p:sp>
        <p:nvSpPr>
          <p:cNvPr id="278" name="Google Shape;278;p66"/>
          <p:cNvSpPr/>
          <p:nvPr/>
        </p:nvSpPr>
        <p:spPr>
          <a:xfrm>
            <a:off x="1136704" y="1795649"/>
            <a:ext cx="1965600" cy="8898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Bases de Datos</a:t>
            </a:r>
            <a:endParaRPr b="0" i="0" sz="1200" u="none" cap="none" strike="noStrike">
              <a:solidFill>
                <a:srgbClr val="FFFFFF"/>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(DB data base) </a:t>
            </a:r>
            <a:endParaRPr b="0" i="0" sz="1200" u="none" cap="none" strike="noStrike">
              <a:solidFill>
                <a:srgbClr val="FFFFFF"/>
              </a:solidFill>
              <a:latin typeface="DM Sans"/>
              <a:ea typeface="DM Sans"/>
              <a:cs typeface="DM Sans"/>
              <a:sym typeface="DM Sans"/>
            </a:endParaRPr>
          </a:p>
        </p:txBody>
      </p:sp>
      <p:sp>
        <p:nvSpPr>
          <p:cNvPr id="283" name="Google Shape;283;p66"/>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66"/>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pic>
        <p:nvPicPr>
          <p:cNvPr id="285" name="Google Shape;285;p66" title="ícono de mapa de contenidos"/>
          <p:cNvPicPr preferRelativeResize="0"/>
          <p:nvPr/>
        </p:nvPicPr>
        <p:blipFill rotWithShape="1">
          <a:blip r:embed="rId3">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9" name="Shape 289"/>
        <p:cNvGrpSpPr/>
        <p:nvPr/>
      </p:nvGrpSpPr>
      <p:grpSpPr>
        <a:xfrm>
          <a:off x="0" y="0"/>
          <a:ext cx="0" cy="0"/>
          <a:chOff x="0" y="0"/>
          <a:chExt cx="0" cy="0"/>
        </a:xfrm>
      </p:grpSpPr>
      <p:sp>
        <p:nvSpPr>
          <p:cNvPr id="290" name="Google Shape;290;p67"/>
          <p:cNvSpPr/>
          <p:nvPr/>
        </p:nvSpPr>
        <p:spPr>
          <a:xfrm>
            <a:off x="4238813" y="1650533"/>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Modelo Relacional</a:t>
            </a:r>
            <a:endParaRPr b="0" i="0" sz="1200" u="none" cap="none" strike="noStrike">
              <a:solidFill>
                <a:srgbClr val="222222"/>
              </a:solidFill>
              <a:latin typeface="DM Sans"/>
              <a:ea typeface="DM Sans"/>
              <a:cs typeface="DM Sans"/>
              <a:sym typeface="DM Sans"/>
            </a:endParaRPr>
          </a:p>
        </p:txBody>
      </p:sp>
      <p:sp>
        <p:nvSpPr>
          <p:cNvPr id="291" name="Google Shape;291;p67"/>
          <p:cNvSpPr/>
          <p:nvPr/>
        </p:nvSpPr>
        <p:spPr>
          <a:xfrm>
            <a:off x="295973" y="2252850"/>
            <a:ext cx="1807500" cy="7338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BASES DE DATOS</a:t>
            </a:r>
            <a:endParaRPr b="0" i="0" sz="1200" u="none" cap="none" strike="noStrike">
              <a:solidFill>
                <a:srgbClr val="FFFFFF"/>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RELACIONALES</a:t>
            </a:r>
            <a:endParaRPr b="0" i="0" sz="1200" u="none" cap="none" strike="noStrike">
              <a:solidFill>
                <a:srgbClr val="FFFFFF"/>
              </a:solidFill>
              <a:latin typeface="DM Sans"/>
              <a:ea typeface="DM Sans"/>
              <a:cs typeface="DM Sans"/>
              <a:sym typeface="DM Sans"/>
            </a:endParaRPr>
          </a:p>
        </p:txBody>
      </p:sp>
      <p:sp>
        <p:nvSpPr>
          <p:cNvPr id="292" name="Google Shape;292;p67"/>
          <p:cNvSpPr/>
          <p:nvPr/>
        </p:nvSpPr>
        <p:spPr>
          <a:xfrm>
            <a:off x="4238813" y="916800"/>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Conceptos básicos</a:t>
            </a:r>
            <a:endParaRPr b="0" i="0" sz="1200" u="none" cap="none" strike="noStrike">
              <a:solidFill>
                <a:srgbClr val="222222"/>
              </a:solidFill>
              <a:latin typeface="DM Sans"/>
              <a:ea typeface="DM Sans"/>
              <a:cs typeface="DM Sans"/>
              <a:sym typeface="DM Sans"/>
            </a:endParaRPr>
          </a:p>
        </p:txBody>
      </p:sp>
      <p:sp>
        <p:nvSpPr>
          <p:cNvPr id="293" name="Google Shape;293;p67"/>
          <p:cNvSpPr/>
          <p:nvPr/>
        </p:nvSpPr>
        <p:spPr>
          <a:xfrm>
            <a:off x="4238813" y="2384261"/>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Modelo Entidad Relación</a:t>
            </a:r>
            <a:endParaRPr b="0" i="0" sz="1200" u="none" cap="none" strike="noStrike">
              <a:solidFill>
                <a:srgbClr val="222222"/>
              </a:solidFill>
              <a:latin typeface="DM Sans"/>
              <a:ea typeface="DM Sans"/>
              <a:cs typeface="DM Sans"/>
              <a:sym typeface="DM Sans"/>
            </a:endParaRPr>
          </a:p>
        </p:txBody>
      </p:sp>
      <p:cxnSp>
        <p:nvCxnSpPr>
          <p:cNvPr id="294" name="Google Shape;294;p67"/>
          <p:cNvCxnSpPr>
            <a:stCxn id="291" idx="3"/>
            <a:endCxn id="292" idx="1"/>
          </p:cNvCxnSpPr>
          <p:nvPr/>
        </p:nvCxnSpPr>
        <p:spPr>
          <a:xfrm flipH="1" rot="10800000">
            <a:off x="2103473" y="1218150"/>
            <a:ext cx="2135400" cy="1401600"/>
          </a:xfrm>
          <a:prstGeom prst="bentConnector3">
            <a:avLst>
              <a:gd fmla="val 49999" name="adj1"/>
            </a:avLst>
          </a:prstGeom>
          <a:noFill/>
          <a:ln cap="flat" cmpd="sng" w="9525">
            <a:solidFill>
              <a:srgbClr val="CCCCCC"/>
            </a:solidFill>
            <a:prstDash val="solid"/>
            <a:round/>
            <a:headEnd len="sm" w="sm" type="none"/>
            <a:tailEnd len="med" w="med" type="oval"/>
          </a:ln>
        </p:spPr>
      </p:cxnSp>
      <p:cxnSp>
        <p:nvCxnSpPr>
          <p:cNvPr id="295" name="Google Shape;295;p67"/>
          <p:cNvCxnSpPr>
            <a:stCxn id="291" idx="3"/>
            <a:endCxn id="290" idx="1"/>
          </p:cNvCxnSpPr>
          <p:nvPr/>
        </p:nvCxnSpPr>
        <p:spPr>
          <a:xfrm flipH="1" rot="10800000">
            <a:off x="2103473" y="1951650"/>
            <a:ext cx="2135400" cy="668100"/>
          </a:xfrm>
          <a:prstGeom prst="bentConnector3">
            <a:avLst>
              <a:gd fmla="val 49999" name="adj1"/>
            </a:avLst>
          </a:prstGeom>
          <a:noFill/>
          <a:ln cap="flat" cmpd="sng" w="9525">
            <a:solidFill>
              <a:srgbClr val="CCCCCC"/>
            </a:solidFill>
            <a:prstDash val="solid"/>
            <a:round/>
            <a:headEnd len="sm" w="sm" type="none"/>
            <a:tailEnd len="med" w="med" type="oval"/>
          </a:ln>
        </p:spPr>
      </p:cxnSp>
      <p:cxnSp>
        <p:nvCxnSpPr>
          <p:cNvPr id="296" name="Google Shape;296;p67"/>
          <p:cNvCxnSpPr>
            <a:stCxn id="291" idx="3"/>
            <a:endCxn id="293" idx="1"/>
          </p:cNvCxnSpPr>
          <p:nvPr/>
        </p:nvCxnSpPr>
        <p:spPr>
          <a:xfrm>
            <a:off x="2103473" y="2619750"/>
            <a:ext cx="2135400" cy="657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297" name="Google Shape;297;p67"/>
          <p:cNvSpPr/>
          <p:nvPr/>
        </p:nvSpPr>
        <p:spPr>
          <a:xfrm>
            <a:off x="4238813" y="3132809"/>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SGBD</a:t>
            </a:r>
            <a:endParaRPr b="0" i="0" sz="1200" u="none" cap="none" strike="noStrike">
              <a:solidFill>
                <a:srgbClr val="222222"/>
              </a:solidFill>
              <a:latin typeface="DM Sans"/>
              <a:ea typeface="DM Sans"/>
              <a:cs typeface="DM Sans"/>
              <a:sym typeface="DM Sans"/>
            </a:endParaRPr>
          </a:p>
        </p:txBody>
      </p:sp>
      <p:cxnSp>
        <p:nvCxnSpPr>
          <p:cNvPr id="298" name="Google Shape;298;p67"/>
          <p:cNvCxnSpPr>
            <a:stCxn id="291" idx="3"/>
            <a:endCxn id="297" idx="1"/>
          </p:cNvCxnSpPr>
          <p:nvPr/>
        </p:nvCxnSpPr>
        <p:spPr>
          <a:xfrm>
            <a:off x="2103473" y="2619750"/>
            <a:ext cx="2135400" cy="8142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299" name="Google Shape;299;p67"/>
          <p:cNvSpPr/>
          <p:nvPr/>
        </p:nvSpPr>
        <p:spPr>
          <a:xfrm>
            <a:off x="4238813" y="3881359"/>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MySQL</a:t>
            </a:r>
            <a:endParaRPr b="0" i="0" sz="1200" u="none" cap="none" strike="noStrike">
              <a:solidFill>
                <a:srgbClr val="222222"/>
              </a:solidFill>
              <a:latin typeface="DM Sans"/>
              <a:ea typeface="DM Sans"/>
              <a:cs typeface="DM Sans"/>
              <a:sym typeface="DM Sans"/>
            </a:endParaRPr>
          </a:p>
        </p:txBody>
      </p:sp>
      <p:cxnSp>
        <p:nvCxnSpPr>
          <p:cNvPr id="300" name="Google Shape;300;p67"/>
          <p:cNvCxnSpPr>
            <a:stCxn id="291" idx="3"/>
            <a:endCxn id="299" idx="1"/>
          </p:cNvCxnSpPr>
          <p:nvPr/>
        </p:nvCxnSpPr>
        <p:spPr>
          <a:xfrm>
            <a:off x="2103473" y="2619750"/>
            <a:ext cx="2135400" cy="15627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301" name="Google Shape;301;p67"/>
          <p:cNvSpPr/>
          <p:nvPr/>
        </p:nvSpPr>
        <p:spPr>
          <a:xfrm>
            <a:off x="6855988" y="2393836"/>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Cómo se compone e implementa</a:t>
            </a:r>
            <a:endParaRPr b="0" i="0" sz="1200" u="none" cap="none" strike="noStrike">
              <a:solidFill>
                <a:srgbClr val="222222"/>
              </a:solidFill>
              <a:latin typeface="DM Sans"/>
              <a:ea typeface="DM Sans"/>
              <a:cs typeface="DM Sans"/>
              <a:sym typeface="DM Sans"/>
            </a:endParaRPr>
          </a:p>
        </p:txBody>
      </p:sp>
      <p:sp>
        <p:nvSpPr>
          <p:cNvPr id="302" name="Google Shape;302;p67"/>
          <p:cNvSpPr/>
          <p:nvPr/>
        </p:nvSpPr>
        <p:spPr>
          <a:xfrm>
            <a:off x="6855988" y="3132811"/>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Conceptos básicos</a:t>
            </a:r>
            <a:endParaRPr b="0" i="0" sz="1200" u="none" cap="none" strike="noStrike">
              <a:solidFill>
                <a:srgbClr val="222222"/>
              </a:solidFill>
              <a:latin typeface="DM Sans"/>
              <a:ea typeface="DM Sans"/>
              <a:cs typeface="DM Sans"/>
              <a:sym typeface="DM Sans"/>
            </a:endParaRPr>
          </a:p>
        </p:txBody>
      </p:sp>
      <p:sp>
        <p:nvSpPr>
          <p:cNvPr id="303" name="Google Shape;303;p67"/>
          <p:cNvSpPr/>
          <p:nvPr/>
        </p:nvSpPr>
        <p:spPr>
          <a:xfrm>
            <a:off x="6855988" y="3875817"/>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Componentes</a:t>
            </a:r>
            <a:endParaRPr b="0" i="0" sz="1200" u="none" cap="none" strike="noStrike">
              <a:solidFill>
                <a:srgbClr val="222222"/>
              </a:solidFill>
              <a:latin typeface="DM Sans"/>
              <a:ea typeface="DM Sans"/>
              <a:cs typeface="DM Sans"/>
              <a:sym typeface="DM Sans"/>
            </a:endParaRPr>
          </a:p>
        </p:txBody>
      </p:sp>
      <p:cxnSp>
        <p:nvCxnSpPr>
          <p:cNvPr id="304" name="Google Shape;304;p67"/>
          <p:cNvCxnSpPr>
            <a:stCxn id="299" idx="3"/>
            <a:endCxn id="303" idx="1"/>
          </p:cNvCxnSpPr>
          <p:nvPr/>
        </p:nvCxnSpPr>
        <p:spPr>
          <a:xfrm flipH="1" rot="10800000">
            <a:off x="5896613" y="4177159"/>
            <a:ext cx="959400" cy="5400"/>
          </a:xfrm>
          <a:prstGeom prst="straightConnector1">
            <a:avLst/>
          </a:prstGeom>
          <a:noFill/>
          <a:ln cap="flat" cmpd="sng" w="9525">
            <a:solidFill>
              <a:srgbClr val="CCCCCC"/>
            </a:solidFill>
            <a:prstDash val="solid"/>
            <a:round/>
            <a:headEnd len="sm" w="sm" type="none"/>
            <a:tailEnd len="med" w="med" type="oval"/>
          </a:ln>
        </p:spPr>
      </p:cxnSp>
      <p:cxnSp>
        <p:nvCxnSpPr>
          <p:cNvPr id="305" name="Google Shape;305;p67"/>
          <p:cNvCxnSpPr>
            <a:stCxn id="297" idx="3"/>
            <a:endCxn id="302" idx="1"/>
          </p:cNvCxnSpPr>
          <p:nvPr/>
        </p:nvCxnSpPr>
        <p:spPr>
          <a:xfrm>
            <a:off x="5896613" y="3434009"/>
            <a:ext cx="959400" cy="0"/>
          </a:xfrm>
          <a:prstGeom prst="straightConnector1">
            <a:avLst/>
          </a:prstGeom>
          <a:noFill/>
          <a:ln cap="flat" cmpd="sng" w="9525">
            <a:solidFill>
              <a:srgbClr val="CCCCCC"/>
            </a:solidFill>
            <a:prstDash val="solid"/>
            <a:round/>
            <a:headEnd len="sm" w="sm" type="none"/>
            <a:tailEnd len="med" w="med" type="oval"/>
          </a:ln>
        </p:spPr>
      </p:cxnSp>
      <p:cxnSp>
        <p:nvCxnSpPr>
          <p:cNvPr id="306" name="Google Shape;306;p67"/>
          <p:cNvCxnSpPr>
            <a:stCxn id="293" idx="3"/>
            <a:endCxn id="301" idx="1"/>
          </p:cNvCxnSpPr>
          <p:nvPr/>
        </p:nvCxnSpPr>
        <p:spPr>
          <a:xfrm>
            <a:off x="5896613" y="2685461"/>
            <a:ext cx="959400" cy="9600"/>
          </a:xfrm>
          <a:prstGeom prst="straightConnector1">
            <a:avLst/>
          </a:prstGeom>
          <a:noFill/>
          <a:ln cap="flat" cmpd="sng" w="9525">
            <a:solidFill>
              <a:srgbClr val="CCCCCC"/>
            </a:solidFill>
            <a:prstDash val="solid"/>
            <a:round/>
            <a:headEnd len="sm" w="sm" type="none"/>
            <a:tailEnd len="med" w="med" type="oval"/>
          </a:ln>
        </p:spPr>
      </p:cxnSp>
      <p:sp>
        <p:nvSpPr>
          <p:cNvPr id="307" name="Google Shape;307;p67"/>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67"/>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pic>
        <p:nvPicPr>
          <p:cNvPr id="309" name="Google Shape;309;p67" title="ícono de mapa de contenidos"/>
          <p:cNvPicPr preferRelativeResize="0"/>
          <p:nvPr/>
        </p:nvPicPr>
        <p:blipFill rotWithShape="1">
          <a:blip r:embed="rId3">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68"/>
          <p:cNvSpPr txBox="1"/>
          <p:nvPr/>
        </p:nvSpPr>
        <p:spPr>
          <a:xfrm>
            <a:off x="1404863" y="194137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Base de datos</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grpSp>
        <p:nvGrpSpPr>
          <p:cNvPr id="319" name="Google Shape;319;p69"/>
          <p:cNvGrpSpPr/>
          <p:nvPr/>
        </p:nvGrpSpPr>
        <p:grpSpPr>
          <a:xfrm>
            <a:off x="473370" y="619431"/>
            <a:ext cx="738905" cy="738905"/>
            <a:chOff x="575612" y="1950748"/>
            <a:chExt cx="431100" cy="431100"/>
          </a:xfrm>
        </p:grpSpPr>
        <p:sp>
          <p:nvSpPr>
            <p:cNvPr id="320" name="Google Shape;320;p69"/>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1" name="Google Shape;321;p69"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322" name="Google Shape;322;p69"/>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323" name="Google Shape;323;p69"/>
          <p:cNvSpPr txBox="1"/>
          <p:nvPr/>
        </p:nvSpPr>
        <p:spPr>
          <a:xfrm>
            <a:off x="473350" y="1626100"/>
            <a:ext cx="71694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000"/>
              </a:spcBef>
              <a:spcAft>
                <a:spcPts val="0"/>
              </a:spcAft>
              <a:buClr>
                <a:schemeClr val="dk1"/>
              </a:buClr>
              <a:buSzPts val="2000"/>
              <a:buFont typeface="Arial"/>
              <a:buNone/>
            </a:pPr>
            <a:r>
              <a:rPr b="1" i="0" lang="es-419" sz="2500" u="none" cap="none" strike="noStrike">
                <a:solidFill>
                  <a:schemeClr val="lt1"/>
                </a:solidFill>
                <a:latin typeface="DM Sans"/>
                <a:ea typeface="DM Sans"/>
                <a:cs typeface="DM Sans"/>
                <a:sym typeface="DM Sans"/>
              </a:rPr>
              <a:t>Excel, o las planillas de cálculo en general, ¿pueden ser consideradas como bases de datos? </a:t>
            </a:r>
            <a:endParaRPr b="0" i="1" sz="2000" u="none" cap="none" strike="noStrike">
              <a:solidFill>
                <a:schemeClr val="lt1"/>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2500"/>
              <a:buFont typeface="Arial"/>
              <a:buNone/>
            </a:pPr>
            <a:r>
              <a:rPr b="1" i="0" lang="es-419" sz="2500" u="none" cap="none" strike="noStrike">
                <a:solidFill>
                  <a:srgbClr val="B7B7B7"/>
                </a:solidFill>
                <a:latin typeface="Helvetica Neue"/>
                <a:ea typeface="Helvetica Neue"/>
                <a:cs typeface="Helvetica Neue"/>
                <a:sym typeface="Helvetica Neue"/>
              </a:rPr>
              <a:t> </a:t>
            </a:r>
            <a:endParaRPr b="1" i="0" sz="2500" u="none" cap="none" strike="noStrike">
              <a:solidFill>
                <a:srgbClr val="B7B7B7"/>
              </a:solidFill>
              <a:latin typeface="Helvetica Neue"/>
              <a:ea typeface="Helvetica Neue"/>
              <a:cs typeface="Helvetica Neue"/>
              <a:sym typeface="Helvetica Neue"/>
            </a:endParaRPr>
          </a:p>
        </p:txBody>
      </p:sp>
      <p:sp>
        <p:nvSpPr>
          <p:cNvPr id="324" name="Google Shape;324;p69"/>
          <p:cNvSpPr txBox="1"/>
          <p:nvPr/>
        </p:nvSpPr>
        <p:spPr>
          <a:xfrm>
            <a:off x="473350" y="3279175"/>
            <a:ext cx="71694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Contesta la encuesta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70"/>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Bases de datos</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rgbClr val="EA90FF"/>
                </a:solidFill>
                <a:latin typeface="DM Sans"/>
                <a:ea typeface="DM Sans"/>
                <a:cs typeface="DM Sans"/>
                <a:sym typeface="DM Sans"/>
              </a:rPr>
              <a:t>relacionales</a:t>
            </a:r>
            <a:endParaRPr b="1" i="0" sz="4000" u="none" cap="none" strike="noStrike">
              <a:solidFill>
                <a:srgbClr val="EA90FF"/>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